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pptx" ContentType="application/vnd.openxmlformats-officedocument.presentationml.presentation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996600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8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0825" y="188913"/>
            <a:ext cx="8642350" cy="9366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58888" y="1341438"/>
            <a:ext cx="7634287" cy="4608512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4162571-C3F7-49B3-985B-DEC4429FF7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C5357-B610-4F48-B907-44077A332F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0D7648-5DE9-46C0-9024-6632C76ACB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7450" y="1125538"/>
            <a:ext cx="3673475" cy="5000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3325" y="1125538"/>
            <a:ext cx="3673475" cy="5000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84E2C5-0878-4925-A2DF-53B039F7A0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038920-9FD6-4A8C-AEC7-8DCFF44D73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9479E0-DC3C-4096-BB2B-DA9CE475F4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4B9136-1B42-41AB-A5C5-FA07394A01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7F6E66-7808-433B-868C-AEB8336AEF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r-Latn-C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3A7C8F-4D8F-49FB-9745-1B3D216C63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F01D8B-965B-443C-9C85-482C324C72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2588" y="260350"/>
            <a:ext cx="2160587" cy="58658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0825" y="260350"/>
            <a:ext cx="6329363" cy="58658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3D665C-6674-41EE-8A2A-53D4F0AC4E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260350"/>
            <a:ext cx="864235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7450" y="1125538"/>
            <a:ext cx="7499350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CE3ED59C-0A01-4497-ACE3-B1DF322A52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Microsoft_Office_Word_97_-_2003_Document1.doc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package" Target="../embeddings/Microsoft_Office_PowerPoint_Presentation3.pptx"/><Relationship Id="rId5" Type="http://schemas.openxmlformats.org/officeDocument/2006/relationships/package" Target="../embeddings/Microsoft_Office_PowerPoint_Presentation2.pptx"/><Relationship Id="rId4" Type="http://schemas.openxmlformats.org/officeDocument/2006/relationships/package" Target="../embeddings/Microsoft_Office_PowerPoint_Presentation1.ppt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4" descr="grb"/>
          <p:cNvPicPr>
            <a:picLocks noGrp="1" noChangeAspect="1"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9750" y="260350"/>
            <a:ext cx="503238" cy="744538"/>
          </a:xfrm>
          <a:noFill/>
        </p:spPr>
      </p:pic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1331913" y="188913"/>
            <a:ext cx="74898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sr-Cyrl-CS" sz="2800">
                <a:solidFill>
                  <a:schemeClr val="bg1"/>
                </a:solidFill>
                <a:latin typeface="Arial Black" pitchFamily="34" charset="0"/>
              </a:rPr>
              <a:t>Завод за унапређивање образовања и васпитања</a:t>
            </a:r>
            <a:endParaRPr lang="en-US" sz="280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029" name="Rectangle 8"/>
          <p:cNvSpPr>
            <a:spLocks noChangeArrowheads="1"/>
          </p:cNvSpPr>
          <p:nvPr/>
        </p:nvSpPr>
        <p:spPr bwMode="auto">
          <a:xfrm>
            <a:off x="214313" y="1357313"/>
            <a:ext cx="2879725" cy="4302125"/>
          </a:xfrm>
          <a:prstGeom prst="rect">
            <a:avLst/>
          </a:prstGeom>
          <a:solidFill>
            <a:schemeClr val="bg1">
              <a:alpha val="39999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eaLnBrk="1" hangingPunct="1">
              <a:spcBef>
                <a:spcPct val="20000"/>
              </a:spcBef>
            </a:pPr>
            <a:endParaRPr lang="en-US" b="1"/>
          </a:p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/>
              <a:t>Аутори</a:t>
            </a:r>
            <a:r>
              <a:rPr lang="sr-Latn-CS" b="1"/>
              <a:t>:</a:t>
            </a: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endParaRPr lang="en-US" b="1"/>
          </a:p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/>
              <a:t>Наставни предмет</a:t>
            </a:r>
            <a:r>
              <a:rPr lang="en-US" b="1"/>
              <a:t>:</a:t>
            </a:r>
          </a:p>
          <a:p>
            <a:pPr marL="342900" indent="-342900" algn="r" eaLnBrk="1" hangingPunct="1">
              <a:spcBef>
                <a:spcPct val="20000"/>
              </a:spcBef>
            </a:pPr>
            <a:endParaRPr lang="en-US" b="1"/>
          </a:p>
          <a:p>
            <a:pPr marL="342900" indent="-342900" algn="r" eaLnBrk="1" hangingPunct="1">
              <a:spcBef>
                <a:spcPct val="20000"/>
              </a:spcBef>
            </a:pPr>
            <a:endParaRPr lang="en-US" sz="1000" b="1"/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 smtClean="0"/>
          </a:p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 smtClean="0"/>
              <a:t>Тема</a:t>
            </a:r>
            <a:r>
              <a:rPr lang="en-US" b="1"/>
              <a:t>:</a:t>
            </a:r>
          </a:p>
          <a:p>
            <a:pPr marL="342900" indent="-342900" algn="r" eaLnBrk="1" hangingPunct="1">
              <a:spcBef>
                <a:spcPct val="20000"/>
              </a:spcBef>
            </a:pPr>
            <a:endParaRPr lang="en-US" b="1"/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 smtClean="0"/>
          </a:p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 smtClean="0"/>
              <a:t>Узраст</a:t>
            </a:r>
            <a:r>
              <a:rPr lang="en-US" b="1"/>
              <a:t>:</a:t>
            </a:r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endParaRPr lang="sr-Latn-CS" b="1"/>
          </a:p>
          <a:p>
            <a:pPr marL="342900" indent="-342900" algn="r" eaLnBrk="1" hangingPunct="1">
              <a:spcBef>
                <a:spcPct val="20000"/>
              </a:spcBef>
            </a:pPr>
            <a:endParaRPr lang="en-US" b="1"/>
          </a:p>
        </p:txBody>
      </p:sp>
      <p:sp>
        <p:nvSpPr>
          <p:cNvPr id="1030" name="Rectangle 9"/>
          <p:cNvSpPr>
            <a:spLocks noChangeArrowheads="1"/>
          </p:cNvSpPr>
          <p:nvPr/>
        </p:nvSpPr>
        <p:spPr bwMode="auto">
          <a:xfrm>
            <a:off x="3059113" y="1341438"/>
            <a:ext cx="5976937" cy="4445000"/>
          </a:xfrm>
          <a:prstGeom prst="rect">
            <a:avLst/>
          </a:prstGeom>
          <a:solidFill>
            <a:schemeClr val="bg1">
              <a:alpha val="39999"/>
            </a:schemeClr>
          </a:solidFill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endParaRPr lang="en-US" smtClean="0"/>
          </a:p>
          <a:p>
            <a:pPr marL="342900" indent="-342900" eaLnBrk="1" hangingPunct="1">
              <a:spcBef>
                <a:spcPct val="20000"/>
              </a:spcBef>
            </a:pPr>
            <a:r>
              <a:rPr lang="sr-Cyrl-CS" smtClean="0"/>
              <a:t>Верица </a:t>
            </a:r>
            <a:r>
              <a:rPr lang="sr-Cyrl-CS"/>
              <a:t>Шеварика, </a:t>
            </a:r>
            <a:r>
              <a:rPr lang="sr-Cyrl-CS" smtClean="0"/>
              <a:t>Мирјана Лаиновић</a:t>
            </a:r>
            <a:r>
              <a:rPr lang="en-US" smtClean="0"/>
              <a:t> </a:t>
            </a:r>
            <a:r>
              <a:rPr lang="sr-Cyrl-CS" smtClean="0"/>
              <a:t>и</a:t>
            </a:r>
            <a:endParaRPr lang="en-US" smtClean="0"/>
          </a:p>
          <a:p>
            <a:pPr marL="342900" indent="-342900" eaLnBrk="1" hangingPunct="1">
              <a:spcBef>
                <a:spcPct val="20000"/>
              </a:spcBef>
            </a:pPr>
            <a:r>
              <a:rPr lang="sr-Cyrl-CS" smtClean="0"/>
              <a:t>Јасмина</a:t>
            </a:r>
            <a:r>
              <a:rPr lang="en-US" smtClean="0"/>
              <a:t> </a:t>
            </a:r>
            <a:r>
              <a:rPr lang="sr-Cyrl-CS" smtClean="0"/>
              <a:t>Миленковић</a:t>
            </a:r>
            <a:r>
              <a:rPr lang="en-US" smtClean="0"/>
              <a:t>,</a:t>
            </a:r>
            <a:r>
              <a:rPr lang="sr-Cyrl-CS" smtClean="0"/>
              <a:t>Техничка </a:t>
            </a:r>
            <a:r>
              <a:rPr lang="sr-Cyrl-CS"/>
              <a:t>школа Обреновац</a:t>
            </a:r>
          </a:p>
          <a:p>
            <a:pPr marL="342900" indent="-342900" eaLnBrk="1" hangingPunct="1">
              <a:spcBef>
                <a:spcPct val="20000"/>
              </a:spcBef>
            </a:pPr>
            <a:endParaRPr lang="sr-Cyrl-CS"/>
          </a:p>
          <a:p>
            <a:pPr marL="342900" indent="-342900" eaLnBrk="1" hangingPunct="1">
              <a:spcBef>
                <a:spcPct val="20000"/>
              </a:spcBef>
            </a:pPr>
            <a:endParaRPr lang="sr-Cyrl-CS" smtClean="0"/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sr-Cyrl-CS" smtClean="0"/>
              <a:t>Историја </a:t>
            </a:r>
            <a:r>
              <a:rPr lang="sr-Cyrl-CS"/>
              <a:t>за </a:t>
            </a:r>
            <a:r>
              <a:rPr lang="en-US"/>
              <a:t>I </a:t>
            </a:r>
            <a:r>
              <a:rPr lang="sr-Cyrl-CS"/>
              <a:t>разред средњих стручних школа,</a:t>
            </a: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sr-Cyrl-CS" sz="1400" smtClean="0"/>
              <a:t>Српски језик</a:t>
            </a: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sr-Cyrl-CS" sz="1400" smtClean="0"/>
              <a:t>Рачунарство и информатика</a:t>
            </a:r>
            <a:endParaRPr lang="sr-Cyrl-CS" sz="1400"/>
          </a:p>
          <a:p>
            <a:pPr marL="342900" indent="-342900" eaLnBrk="1" hangingPunct="1">
              <a:spcBef>
                <a:spcPct val="20000"/>
              </a:spcBef>
            </a:pPr>
            <a:endParaRPr lang="sr-Cyrl-CS"/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sr-Cyrl-CS" sz="2000"/>
              <a:t>Први српски устанак</a:t>
            </a:r>
            <a:endParaRPr lang="en-US" sz="2000"/>
          </a:p>
          <a:p>
            <a:pPr marL="342900" indent="-342900" eaLnBrk="1" hangingPunct="1">
              <a:spcBef>
                <a:spcPct val="20000"/>
              </a:spcBef>
            </a:pPr>
            <a:endParaRPr lang="en-US"/>
          </a:p>
          <a:p>
            <a:pPr marL="342900" indent="-342900" eaLnBrk="1" hangingPunct="1">
              <a:spcBef>
                <a:spcPct val="20000"/>
              </a:spcBef>
            </a:pPr>
            <a:endParaRPr lang="sr-Cyrl-CS" sz="1100"/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sr-Cyrl-CS"/>
              <a:t>Први разред средњих стручних школа</a:t>
            </a:r>
            <a:endParaRPr lang="en-US"/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endParaRPr lang="sr-Cyrl-CS"/>
          </a:p>
        </p:txBody>
      </p:sp>
      <p:sp>
        <p:nvSpPr>
          <p:cNvPr id="1031" name="AutoShape 10"/>
          <p:cNvSpPr>
            <a:spLocks noChangeArrowheads="1"/>
          </p:cNvSpPr>
          <p:nvPr/>
        </p:nvSpPr>
        <p:spPr bwMode="auto">
          <a:xfrm>
            <a:off x="1905000" y="5791200"/>
            <a:ext cx="1655763" cy="935038"/>
          </a:xfrm>
          <a:prstGeom prst="wedgeRoundRectCallout">
            <a:avLst>
              <a:gd name="adj1" fmla="val -77421"/>
              <a:gd name="adj2" fmla="val -40153"/>
              <a:gd name="adj3" fmla="val 16667"/>
            </a:avLst>
          </a:prstGeom>
          <a:solidFill>
            <a:srgbClr val="FFFF99">
              <a:alpha val="63136"/>
            </a:srgbClr>
          </a:solidFill>
          <a:ln w="9525">
            <a:solidFill>
              <a:srgbClr val="9933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sr-Cyrl-CS" sz="1200">
                <a:latin typeface="Verdana" pitchFamily="34" charset="0"/>
              </a:rPr>
              <a:t>Кликните овде за унос приказа часа у </a:t>
            </a:r>
            <a:r>
              <a:rPr lang="sr-Latn-CS" sz="1200">
                <a:latin typeface="Verdana" pitchFamily="34" charset="0"/>
              </a:rPr>
              <a:t>Word </a:t>
            </a:r>
            <a:r>
              <a:rPr lang="sr-Cyrl-CS" sz="1200">
                <a:latin typeface="Verdana" pitchFamily="34" charset="0"/>
              </a:rPr>
              <a:t>документу!</a:t>
            </a:r>
            <a:endParaRPr lang="en-US" sz="1200">
              <a:latin typeface="Verdana" pitchFamily="34" charset="0"/>
            </a:endParaRPr>
          </a:p>
        </p:txBody>
      </p:sp>
      <p:graphicFrame>
        <p:nvGraphicFramePr>
          <p:cNvPr id="1026" name="Object 16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395288" y="5589588"/>
          <a:ext cx="1439862" cy="1123950"/>
        </p:xfrm>
        <a:graphic>
          <a:graphicData uri="http://schemas.openxmlformats.org/presentationml/2006/ole">
            <p:oleObj spid="_x0000_s1026" name="Document" showAsIcon="1" r:id="rId4" imgW="914400" imgH="714240" progId="Word.Document.8">
              <p:embed/>
            </p:oleObj>
          </a:graphicData>
        </a:graphic>
      </p:graphicFrame>
      <p:sp>
        <p:nvSpPr>
          <p:cNvPr id="1032" name="Rectangle 17"/>
          <p:cNvSpPr>
            <a:spLocks noChangeArrowheads="1"/>
          </p:cNvSpPr>
          <p:nvPr/>
        </p:nvSpPr>
        <p:spPr bwMode="auto">
          <a:xfrm>
            <a:off x="6732588" y="6453188"/>
            <a:ext cx="2411412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r>
              <a:rPr lang="sr-Cyrl-CS" sz="1400">
                <a:latin typeface="Arial Black" pitchFamily="34" charset="0"/>
              </a:rPr>
              <a:t>Креативна школа 201</a:t>
            </a:r>
            <a:r>
              <a:rPr lang="en-US" sz="1400">
                <a:latin typeface="Arial Black" pitchFamily="34" charset="0"/>
              </a:rPr>
              <a:t>1</a:t>
            </a:r>
            <a:r>
              <a:rPr lang="sr-Cyrl-CS" sz="1400">
                <a:latin typeface="Arial Black" pitchFamily="34" charset="0"/>
              </a:rPr>
              <a:t>/1</a:t>
            </a:r>
            <a:r>
              <a:rPr lang="en-US" sz="1400">
                <a:latin typeface="Arial Black" pitchFamily="34" charset="0"/>
              </a:rPr>
              <a:t>2</a:t>
            </a:r>
            <a:r>
              <a:rPr lang="sr-Cyrl-CS" sz="1400">
                <a:latin typeface="Arial Black" pitchFamily="34" charset="0"/>
              </a:rPr>
              <a:t>.</a:t>
            </a:r>
            <a:endParaRPr lang="en-US" sz="140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10" descr="Podloga_za_Kreativnu_skolu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 bwMode="auto">
          <a:xfrm>
            <a:off x="6143636" y="1000108"/>
            <a:ext cx="2714644" cy="3786214"/>
          </a:xfrm>
          <a:prstGeom prst="rect">
            <a:avLst/>
          </a:prstGeom>
          <a:gradFill flip="none" rotWithShape="1">
            <a:gsLst>
              <a:gs pos="0">
                <a:srgbClr val="FFFF99">
                  <a:shade val="30000"/>
                  <a:satMod val="115000"/>
                  <a:alpha val="11000"/>
                </a:srgbClr>
              </a:gs>
              <a:gs pos="50000">
                <a:srgbClr val="FFFF99">
                  <a:shade val="67500"/>
                  <a:satMod val="115000"/>
                </a:srgbClr>
              </a:gs>
              <a:gs pos="100000">
                <a:srgbClr val="FFFF99">
                  <a:shade val="100000"/>
                  <a:satMod val="115000"/>
                </a:srgbClr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9" name="Rectangle 8"/>
          <p:cNvSpPr/>
          <p:nvPr/>
        </p:nvSpPr>
        <p:spPr bwMode="auto">
          <a:xfrm>
            <a:off x="3214678" y="1000108"/>
            <a:ext cx="2714644" cy="3786214"/>
          </a:xfrm>
          <a:prstGeom prst="rect">
            <a:avLst/>
          </a:prstGeom>
          <a:gradFill flip="none" rotWithShape="1">
            <a:gsLst>
              <a:gs pos="0">
                <a:srgbClr val="FFFF99">
                  <a:shade val="30000"/>
                  <a:satMod val="115000"/>
                  <a:alpha val="17000"/>
                </a:srgbClr>
              </a:gs>
              <a:gs pos="50000">
                <a:srgbClr val="FFFF99">
                  <a:shade val="67500"/>
                  <a:satMod val="115000"/>
                </a:srgbClr>
              </a:gs>
              <a:gs pos="100000">
                <a:srgbClr val="FFFF99">
                  <a:shade val="100000"/>
                  <a:satMod val="115000"/>
                </a:srgbClr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8" name="Rectangle 7"/>
          <p:cNvSpPr/>
          <p:nvPr/>
        </p:nvSpPr>
        <p:spPr bwMode="auto">
          <a:xfrm>
            <a:off x="285720" y="1000108"/>
            <a:ext cx="2714644" cy="3857652"/>
          </a:xfrm>
          <a:prstGeom prst="rect">
            <a:avLst/>
          </a:prstGeom>
          <a:gradFill flip="none" rotWithShape="1">
            <a:gsLst>
              <a:gs pos="0">
                <a:srgbClr val="FFFF99">
                  <a:shade val="30000"/>
                  <a:satMod val="115000"/>
                  <a:alpha val="10000"/>
                </a:srgbClr>
              </a:gs>
              <a:gs pos="50000">
                <a:srgbClr val="FFFF99">
                  <a:shade val="67500"/>
                  <a:satMod val="115000"/>
                </a:srgbClr>
              </a:gs>
              <a:gs pos="100000">
                <a:srgbClr val="FFFF99">
                  <a:shade val="100000"/>
                  <a:satMod val="115000"/>
                </a:srgbClr>
              </a:gs>
            </a:gsLst>
            <a:lin ang="189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>
              <a:defRPr/>
            </a:pPr>
            <a:endParaRPr lang="sr-Latn-CS"/>
          </a:p>
        </p:txBody>
      </p:sp>
      <p:graphicFrame>
        <p:nvGraphicFramePr>
          <p:cNvPr id="2050" name="Object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786578" y="1571612"/>
          <a:ext cx="1198547" cy="1011274"/>
        </p:xfrm>
        <a:graphic>
          <a:graphicData uri="http://schemas.openxmlformats.org/presentationml/2006/ole">
            <p:oleObj spid="_x0000_s2050" name="Presentation" showAsIcon="1" r:id="rId4" imgW="914400" imgH="771480" progId="PowerPoint.Show.12">
              <p:embed/>
            </p:oleObj>
          </a:graphicData>
        </a:graphic>
      </p:graphicFrame>
      <p:graphicFrame>
        <p:nvGraphicFramePr>
          <p:cNvPr id="2051" name="Object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00125" y="1571625"/>
          <a:ext cx="1524000" cy="1285875"/>
        </p:xfrm>
        <a:graphic>
          <a:graphicData uri="http://schemas.openxmlformats.org/presentationml/2006/ole">
            <p:oleObj spid="_x0000_s2051" name="Presentation" showAsIcon="1" r:id="rId5" imgW="914400" imgH="771480" progId="PowerPoint.Show.12">
              <p:embed/>
            </p:oleObj>
          </a:graphicData>
        </a:graphic>
      </p:graphicFrame>
      <p:graphicFrame>
        <p:nvGraphicFramePr>
          <p:cNvPr id="2052" name="Object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857625" y="1500188"/>
          <a:ext cx="1314450" cy="1109662"/>
        </p:xfrm>
        <a:graphic>
          <a:graphicData uri="http://schemas.openxmlformats.org/presentationml/2006/ole">
            <p:oleObj spid="_x0000_s2052" name="Presentation" showAsIcon="1" r:id="rId6" imgW="914400" imgH="771480" progId="PowerPoint.Show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otes design template">
  <a:themeElements>
    <a:clrScheme name="Notes design template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Notes design templat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otes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Notes design template</Template>
  <TotalTime>2716</TotalTime>
  <Words>65</Words>
  <Application>Microsoft Office PowerPoint</Application>
  <PresentationFormat>On-screen Show (4:3)</PresentationFormat>
  <Paragraphs>30</Paragraphs>
  <Slides>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Notes design template</vt:lpstr>
      <vt:lpstr>Document</vt:lpstr>
      <vt:lpstr>Presentation</vt:lpstr>
      <vt:lpstr>Microsoft Office PowerPoint Presentation</vt:lpstr>
      <vt:lpstr>Slide 1</vt:lpstr>
      <vt:lpstr>Slide 2</vt:lpstr>
    </vt:vector>
  </TitlesOfParts>
  <Company>CET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Milos M.</dc:creator>
  <cp:lastModifiedBy>Jasna</cp:lastModifiedBy>
  <cp:revision>306</cp:revision>
  <cp:lastPrinted>1601-01-01T00:00:00Z</cp:lastPrinted>
  <dcterms:created xsi:type="dcterms:W3CDTF">2005-03-02T08:24:37Z</dcterms:created>
  <dcterms:modified xsi:type="dcterms:W3CDTF">2012-03-15T13:57:07Z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TC010731071033</vt:lpwstr>
  </property>
</Properties>
</file>