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pptx" ContentType="application/vnd.openxmlformats-officedocument.presentationml.presentation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4FB49D-84E9-4120-8844-1567A474B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91E55-46B1-41A4-974B-132E1EA5E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3B4EBD-82B1-4B2C-A111-40806EE26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36B89-67BB-44B6-9657-57BB7A6B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BF4436-9B9D-4FE0-A70F-90A048223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1487C-42E7-46F3-9868-A509DB307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3059A5-5ABD-4B14-82C1-48CAE2A34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1F53A1-2365-4869-98B2-D441D0597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C8C69C-6FBF-4C6D-84A4-2CEF7E295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D71B2-8D8F-4C82-90C4-90F81EE3D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D0195-BDCF-48B1-AECF-4CCDB2FF9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B7953048-5693-47EA-86CB-A4E33CD1C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2" r:id="rId2"/>
    <p:sldLayoutId id="2147484308" r:id="rId3"/>
    <p:sldLayoutId id="2147484303" r:id="rId4"/>
    <p:sldLayoutId id="2147484309" r:id="rId5"/>
    <p:sldLayoutId id="2147484304" r:id="rId6"/>
    <p:sldLayoutId id="2147484310" r:id="rId7"/>
    <p:sldLayoutId id="2147484311" r:id="rId8"/>
    <p:sldLayoutId id="2147484312" r:id="rId9"/>
    <p:sldLayoutId id="2147484305" r:id="rId10"/>
    <p:sldLayoutId id="214748430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Microsoft_Word_97_-_2003_Document1.doc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package" Target="../embeddings/Microsoft_Word_Document1.docx"/><Relationship Id="rId7" Type="http://schemas.openxmlformats.org/officeDocument/2006/relationships/package" Target="../embeddings/Microsoft_PowerPoint_Presentation3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package" Target="../embeddings/Microsoft_PowerPoint_Presentation2.pptx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750" y="260350"/>
            <a:ext cx="503238" cy="744538"/>
          </a:xfrm>
          <a:noFill/>
        </p:spPr>
      </p:pic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sr-Cyrl-CS" sz="280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971550" y="1341438"/>
            <a:ext cx="2087563" cy="3167062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  <a:defRPr/>
            </a:pPr>
            <a:r>
              <a:rPr lang="sr-Cyrl-CS" b="1" dirty="0">
                <a:solidFill>
                  <a:schemeClr val="accent5">
                    <a:lumMod val="75000"/>
                  </a:schemeClr>
                </a:solidFill>
              </a:rPr>
              <a:t>Аутори</a:t>
            </a:r>
            <a:r>
              <a:rPr lang="sr-Latn-CS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r>
              <a:rPr lang="sr-Cyrl-CS" b="1" dirty="0">
                <a:solidFill>
                  <a:schemeClr val="accent5">
                    <a:lumMod val="75000"/>
                  </a:schemeClr>
                </a:solidFill>
              </a:rPr>
              <a:t>Наставни предмет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r>
              <a:rPr lang="sr-Cyrl-CS" b="1" dirty="0">
                <a:solidFill>
                  <a:schemeClr val="accent5">
                    <a:lumMod val="75000"/>
                  </a:schemeClr>
                </a:solidFill>
              </a:rPr>
              <a:t>Тема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r>
              <a:rPr lang="sr-Cyrl-CS" b="1" dirty="0">
                <a:solidFill>
                  <a:schemeClr val="accent5">
                    <a:lumMod val="75000"/>
                  </a:schemeClr>
                </a:solidFill>
              </a:rPr>
              <a:t>Узраст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Cyrl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sr-Latn-C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r" eaLnBrk="1" hangingPunct="1">
              <a:spcBef>
                <a:spcPct val="20000"/>
              </a:spcBef>
              <a:defRPr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     Марија Думитрашковић,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теолог</a:t>
            </a:r>
            <a:endParaRPr lang="sr-Latn-R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     Данијела </a:t>
            </a:r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Николић,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проф.разредне наставе</a:t>
            </a:r>
            <a:endParaRPr lang="sr-Cyrl-RS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     Иван Миловановић,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проф.информатике</a:t>
            </a: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dirty="0">
                <a:solidFill>
                  <a:schemeClr val="accent3">
                    <a:lumMod val="75000"/>
                  </a:schemeClr>
                </a:solidFill>
              </a:rPr>
              <a:t>        Верска настава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r-Cyrl-RS" b="1" dirty="0">
                <a:solidFill>
                  <a:schemeClr val="accent3"/>
                </a:solidFill>
              </a:rPr>
              <a:t>„ Све ми је дозвољено, није ми све на корист“</a:t>
            </a:r>
            <a:endParaRPr lang="en-US" b="1" dirty="0">
              <a:solidFill>
                <a:schemeClr val="accent3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dirty="0">
                <a:solidFill>
                  <a:schemeClr val="accent3">
                    <a:lumMod val="75000"/>
                  </a:schemeClr>
                </a:solidFill>
              </a:rPr>
              <a:t>       8. разред ОШ“ Бранко Радичевић“ Неготин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sr-Cyrl-CS" dirty="0">
                <a:solidFill>
                  <a:schemeClr val="accent3">
                    <a:lumMod val="75000"/>
                  </a:schemeClr>
                </a:solidFill>
              </a:rPr>
              <a:t>       8. разред ОШ“ Вук Караџић“ Неготин</a:t>
            </a:r>
          </a:p>
        </p:txBody>
      </p:sp>
      <p:sp>
        <p:nvSpPr>
          <p:cNvPr id="8198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819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216973"/>
              </p:ext>
            </p:extLst>
          </p:nvPr>
        </p:nvGraphicFramePr>
        <p:xfrm>
          <a:off x="395288" y="5589588"/>
          <a:ext cx="14398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Document" showAsIcon="1" r:id="rId4" imgW="914400" imgH="714240" progId="Word.Document.8">
                  <p:embed/>
                </p:oleObj>
              </mc:Choice>
              <mc:Fallback>
                <p:oleObj name="Document" showAsIcon="1" r:id="rId4" imgW="914400" imgH="71424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589588"/>
                        <a:ext cx="1439862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hangingPunct="1"/>
            <a:r>
              <a:rPr lang="sr-Cyrl-CS" sz="1400">
                <a:latin typeface="Arial Black" pitchFamily="34" charset="0"/>
              </a:rPr>
              <a:t>Креативна школа 201</a:t>
            </a:r>
            <a:r>
              <a:rPr lang="en-US" sz="1400">
                <a:latin typeface="Arial Black" pitchFamily="34" charset="0"/>
              </a:rPr>
              <a:t>1</a:t>
            </a:r>
            <a:r>
              <a:rPr lang="sr-Cyrl-CS" sz="1400">
                <a:latin typeface="Arial Black" pitchFamily="34" charset="0"/>
              </a:rPr>
              <a:t>/1</a:t>
            </a:r>
            <a:r>
              <a:rPr lang="en-US" sz="1400">
                <a:latin typeface="Arial Black" pitchFamily="34" charset="0"/>
              </a:rPr>
              <a:t>2</a:t>
            </a:r>
            <a:r>
              <a:rPr lang="sr-Cyrl-CS" sz="1400">
                <a:latin typeface="Arial Black" pitchFamily="34" charset="0"/>
              </a:rPr>
              <a:t>.</a:t>
            </a:r>
            <a:endParaRPr lang="en-US" sz="140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dirty="0" smtClean="0">
                <a:solidFill>
                  <a:schemeClr val="tx2">
                    <a:satMod val="130000"/>
                  </a:schemeClr>
                </a:solidFill>
              </a:rPr>
              <a:t>Општи циљ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87450" y="1557338"/>
            <a:ext cx="7499350" cy="4800600"/>
          </a:xfrm>
        </p:spPr>
        <p:txBody>
          <a:bodyPr/>
          <a:lstStyle/>
          <a:p>
            <a:pPr marL="82550" indent="0" eaLnBrk="1" hangingPunct="1">
              <a:buFont typeface="Wingdings 2" pitchFamily="18" charset="2"/>
              <a:buNone/>
              <a:defRPr/>
            </a:pPr>
            <a:r>
              <a:rPr lang="ru-RU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Јачање комуникацијских и реторичких вештина код ученика аргументованом одбраном ставова кроз дебату да ,Слобода која нам је дата као предуслов постојања Личности, подразумева  да Личност може да постоји само у заједници која је слободна, а да слобода  носи одговорност и није увек на корист.</a:t>
            </a:r>
            <a:endParaRPr lang="en-US" sz="1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82550" indent="0" eaLnBrk="1" hangingPunct="1">
              <a:buFont typeface="Wingdings 2" pitchFamily="18" charset="2"/>
              <a:buNone/>
              <a:defRPr/>
            </a:pPr>
            <a:endParaRPr lang="sr-Cyrl-RS" dirty="0" smtClean="0"/>
          </a:p>
          <a:p>
            <a:pPr marL="82550" indent="0" eaLnBrk="1" hangingPunct="1">
              <a:buFont typeface="Wingdings 2" pitchFamily="18" charset="2"/>
              <a:buNone/>
              <a:defRPr/>
            </a:pP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</a:rPr>
              <a:t>Новина</a:t>
            </a: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82550" indent="0" algn="just" eaLnBrk="1" hangingPunct="1">
              <a:buFont typeface="Wingdings 2" pitchFamily="18" charset="2"/>
              <a:buNone/>
              <a:defRPr/>
            </a:pP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sr-Cyrl-RS" sz="1800" dirty="0" smtClean="0">
                <a:solidFill>
                  <a:schemeClr val="accent4">
                    <a:lumMod val="50000"/>
                  </a:schemeClr>
                </a:solidFill>
              </a:rPr>
              <a:t>Наставна 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јединица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„Слобода као предуслов постојања Личности“ дала нам је простор да уведемо дебату као наставну методу и пружимо ученицима прилику да аргументаовано и критички искажу своје ставове 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 на тему « Све ми је дозвољено, није ми све на корист»,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науче да поштују правила, нападају ставове а не личност, бране свој став 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аргументима</a:t>
            </a:r>
            <a:r>
              <a:rPr lang="en-US" sz="1800" dirty="0" smtClean="0"/>
              <a:t>,</a:t>
            </a:r>
            <a:r>
              <a:rPr lang="sr-Cyrl-RS" sz="1800" dirty="0" smtClean="0"/>
              <a:t> </a:t>
            </a:r>
            <a:r>
              <a:rPr lang="sr-Cyrl-RS" sz="1800" dirty="0" smtClean="0">
                <a:solidFill>
                  <a:schemeClr val="accent4">
                    <a:lumMod val="50000"/>
                  </a:schemeClr>
                </a:solidFill>
              </a:rPr>
              <a:t>развијају комуникацијске вештине и критичко мишљење.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sz="18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dirty="0" smtClean="0">
                <a:solidFill>
                  <a:schemeClr val="accent2">
                    <a:lumMod val="75000"/>
                  </a:schemeClr>
                </a:solidFill>
              </a:rPr>
              <a:t>Реализација часова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sr-Cyrl-RS" b="1" dirty="0" smtClean="0">
                <a:solidFill>
                  <a:schemeClr val="accent3">
                    <a:lumMod val="75000"/>
                  </a:schemeClr>
                </a:solidFill>
              </a:rPr>
              <a:t>1.Час 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  Информатика и рачунарство</a:t>
            </a: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Израда асоцијација „Слобода“и „Личност“</a:t>
            </a:r>
            <a:endParaRPr lang="sr-Latn-R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sr-Latn-R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sr-Cyrl-RS" b="1" dirty="0" smtClean="0">
                <a:solidFill>
                  <a:schemeClr val="accent3">
                    <a:lumMod val="75000"/>
                  </a:schemeClr>
                </a:solidFill>
              </a:rPr>
              <a:t>.Час    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Верска настава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 Слобода као предуслов постојања Личности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sr-Latn-R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sr-Cyrl-RS" b="1" dirty="0" smtClean="0">
                <a:solidFill>
                  <a:schemeClr val="accent3">
                    <a:lumMod val="75000"/>
                  </a:schemeClr>
                </a:solidFill>
              </a:rPr>
              <a:t>. Час     </a:t>
            </a: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Верска настава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Дебата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814626"/>
              </p:ext>
            </p:extLst>
          </p:nvPr>
        </p:nvGraphicFramePr>
        <p:xfrm>
          <a:off x="3419872" y="249289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249289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291411"/>
              </p:ext>
            </p:extLst>
          </p:nvPr>
        </p:nvGraphicFramePr>
        <p:xfrm>
          <a:off x="3347864" y="43651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Presentation" showAsIcon="1" r:id="rId5" imgW="914400" imgH="771480" progId="PowerPoint.Show.12">
                  <p:embed/>
                </p:oleObj>
              </mc:Choice>
              <mc:Fallback>
                <p:oleObj name="Presentation" showAsIcon="1" r:id="rId5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7864" y="43651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9024"/>
              </p:ext>
            </p:extLst>
          </p:nvPr>
        </p:nvGraphicFramePr>
        <p:xfrm>
          <a:off x="3131840" y="558924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Presentation" showAsIcon="1" r:id="rId7" imgW="914400" imgH="771480" progId="PowerPoint.Show.12">
                  <p:embed/>
                </p:oleObj>
              </mc:Choice>
              <mc:Fallback>
                <p:oleObj name="Presentation" showAsIcon="1" r:id="rId7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1840" y="558924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2322</TotalTime>
  <Words>231</Words>
  <Application>Microsoft Office PowerPoint</Application>
  <PresentationFormat>On-screen Show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Solstice</vt:lpstr>
      <vt:lpstr>Document</vt:lpstr>
      <vt:lpstr>Microsoft Word Document</vt:lpstr>
      <vt:lpstr>Microsoft PowerPoint Presentation</vt:lpstr>
      <vt:lpstr>PowerPoint Presentation</vt:lpstr>
      <vt:lpstr>Општи циљ</vt:lpstr>
      <vt:lpstr>Реализација часова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Ivan M.</cp:lastModifiedBy>
  <cp:revision>112</cp:revision>
  <cp:lastPrinted>1601-01-01T00:00:00Z</cp:lastPrinted>
  <dcterms:created xsi:type="dcterms:W3CDTF">2005-03-02T08:24:37Z</dcterms:created>
  <dcterms:modified xsi:type="dcterms:W3CDTF">2012-03-13T17:06:52Z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