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ppt" ContentType="application/vnd.ms-powerpoint"/>
  <Default Extension="pptx" ContentType="application/vnd.openxmlformats-officedocument.presentationml.presentation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7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DE4A5E1-2248-4764-B856-DEC6276BA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0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F23CD-2156-4B99-AC0D-5A8123833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8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CEC1F-57CA-4EFB-9D90-4ABDE1E59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89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E9748-3A49-4F91-9047-41DBE8F30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5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EB546-0C3C-438D-8A65-158ED9122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9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C5CBC-FADC-41F0-8298-91B671B7C9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1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D9C96-676B-4E35-9E08-3E1F35678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5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2B071-1270-4E82-B9D7-368DD2A9B3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47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5B139-5B59-40CC-BD1E-C5A652B667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4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38183-5787-436E-B997-D1C33427D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4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74800-B9F0-4589-A2EE-F1382867D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8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21DDA57-B1A2-43D9-9D93-789ABF8AD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Microsoft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2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-2003_Presentation2.ppt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package" Target="../embeddings/Microsoft_PowerPoint_Presentation4.pptx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package" Target="../embeddings/Microsoft_Word_Document5.docx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oxJyBWPytbY" TargetMode="External"/><Relationship Id="rId2" Type="http://schemas.openxmlformats.org/officeDocument/2006/relationships/hyperlink" Target="https://www.youtube.com/watch?v=LRJpRD9jdQ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</p:spPr>
      </p:pic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Аутори</a:t>
            </a:r>
            <a:r>
              <a:rPr lang="sr-Latn-CS" b="1" dirty="0"/>
              <a:t>:</a:t>
            </a: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 smtClean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Наставни предмет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Рад: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Тема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Узраст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/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Весна </a:t>
            </a:r>
            <a:r>
              <a:rPr lang="sr-Cyrl-CS" dirty="0">
                <a:latin typeface="Times New Roman" pitchFamily="18" charset="0"/>
                <a:cs typeface="Times New Roman" pitchFamily="18" charset="0"/>
              </a:rPr>
              <a:t>Марковић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sr-Cyrl-CS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Вук Караџић”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Зрењанин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>
                <a:latin typeface="Times New Roman" pitchFamily="18" charset="0"/>
                <a:cs typeface="Times New Roman" pitchFamily="18" charset="0"/>
              </a:rPr>
              <a:t>Југана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Којић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sr-Cyrl-CS" dirty="0">
                <a:latin typeface="Times New Roman" pitchFamily="18" charset="0"/>
                <a:cs typeface="Times New Roman" pitchFamily="18" charset="0"/>
              </a:rPr>
              <a:t>„Вук Караџић”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dirty="0">
                <a:latin typeface="Times New Roman" pitchFamily="18" charset="0"/>
                <a:cs typeface="Times New Roman" pitchFamily="18" charset="0"/>
              </a:rPr>
              <a:t>Зрењанин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Милосава Сташевић,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dirty="0">
                <a:latin typeface="Times New Roman" pitchFamily="18" charset="0"/>
                <a:cs typeface="Times New Roman" pitchFamily="18" charset="0"/>
              </a:rPr>
              <a:t>ОШ „Вук Караџић”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Зрењанин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Техничко и информатичко образовање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Етика становања и умеће </a:t>
            </a:r>
            <a:r>
              <a:rPr lang="sr-Cyrl-CS" b="1" dirty="0" smtClean="0">
                <a:latin typeface="Times New Roman" pitchFamily="18" charset="0"/>
                <a:cs typeface="Times New Roman" pitchFamily="18" charset="0"/>
              </a:rPr>
              <a:t>живљења</a:t>
            </a:r>
          </a:p>
          <a:p>
            <a:pPr eaLnBrk="1" hangingPunct="1">
              <a:spcBef>
                <a:spcPct val="20000"/>
              </a:spcBef>
            </a:pPr>
            <a:endParaRPr lang="sr-Cyrl-CS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Изградња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функционалног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знања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Шести разред основне школе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 eaLnBrk="1" hangingPunct="1"/>
            <a:r>
              <a:rPr lang="sr-Cyrl-CS" sz="1600">
                <a:latin typeface="Arial Black" pitchFamily="34" charset="0"/>
              </a:rPr>
              <a:t>Креативна школа 2012/13.</a:t>
            </a:r>
            <a:endParaRPr lang="en-US" sz="1600">
              <a:latin typeface="Arial Black" pitchFamily="34" charset="0"/>
            </a:endParaRPr>
          </a:p>
        </p:txBody>
      </p:sp>
      <p:graphicFrame>
        <p:nvGraphicFramePr>
          <p:cNvPr id="102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514566"/>
              </p:ext>
            </p:extLst>
          </p:nvPr>
        </p:nvGraphicFramePr>
        <p:xfrm>
          <a:off x="468313" y="5424488"/>
          <a:ext cx="1836737" cy="143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Document" showAsIcon="1" r:id="rId4" imgW="914400" imgH="714240" progId="Word.Document.8">
                  <p:embed/>
                </p:oleObj>
              </mc:Choice>
              <mc:Fallback>
                <p:oleObj name="Document" showAsIcon="1" r:id="rId4" imgW="914400" imgH="714240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424488"/>
                        <a:ext cx="1836737" cy="1433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Етика становања и умеће </a:t>
            </a: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живљења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700808"/>
            <a:ext cx="7499350" cy="5000625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ebdings" pitchFamily="18" charset="2"/>
              <a:buChar char=""/>
            </a:pPr>
            <a:r>
              <a:rPr lang="sr-Cyrl-CS" sz="2400" dirty="0" smtClean="0">
                <a:latin typeface="Times New Roman"/>
                <a:ea typeface="Times New Roman"/>
                <a:cs typeface="Times New Roman"/>
              </a:rPr>
              <a:t> 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Наставна тема: </a:t>
            </a:r>
            <a:r>
              <a:rPr lang="sr-Cyrl-CS" sz="2000" b="1" dirty="0">
                <a:latin typeface="Times New Roman"/>
                <a:ea typeface="Times New Roman"/>
                <a:cs typeface="Times New Roman"/>
              </a:rPr>
              <a:t>Култура становања</a:t>
            </a:r>
            <a:endParaRPr lang="en-US" sz="2000" b="1" dirty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ebdings" pitchFamily="18" charset="2"/>
              <a:buChar char="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  Наставна јединица: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Етика становања </a:t>
            </a:r>
            <a:endParaRPr lang="sr-Cyrl-CS" sz="2000" dirty="0" smtClean="0"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блок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настава 2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часа</a:t>
            </a: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плус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секција трећи час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564536"/>
              </p:ext>
            </p:extLst>
          </p:nvPr>
        </p:nvGraphicFramePr>
        <p:xfrm>
          <a:off x="3491880" y="4203397"/>
          <a:ext cx="2473424" cy="2086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1880" y="4203397"/>
                        <a:ext cx="2473424" cy="20869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Први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2820863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Активност 1 /10мин/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Упознавање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ученика са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темом.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Упутство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за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рад.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Задатак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за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ученике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: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 напишите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појмове у вези са темом и размислите о њиховом значењу.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400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ebdings" pitchFamily="18" charset="2"/>
              <a:buChar char=""/>
            </a:pPr>
            <a:endParaRPr lang="sr-Cyrl-CS" sz="2400" dirty="0"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2551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Први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Активност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2 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/</a:t>
            </a:r>
            <a:r>
              <a:rPr lang="en-US" sz="2000" u="sng" dirty="0" smtClean="0">
                <a:latin typeface="Times New Roman"/>
                <a:ea typeface="Times New Roman"/>
                <a:cs typeface="Times New Roman"/>
              </a:rPr>
              <a:t>15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мин/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Наставник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излаже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презентацију.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000" dirty="0">
              <a:solidFill>
                <a:srgbClr val="FFC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Ученици коментаришу, постављају питања.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ebdings" pitchFamily="18" charset="2"/>
              <a:buChar char=""/>
            </a:pPr>
            <a:endParaRPr lang="sr-Cyrl-CS" sz="2400" dirty="0"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859591"/>
              </p:ext>
            </p:extLst>
          </p:nvPr>
        </p:nvGraphicFramePr>
        <p:xfrm>
          <a:off x="3347864" y="2780928"/>
          <a:ext cx="2257400" cy="1904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Presentation" showAsIcon="1" r:id="rId3" imgW="914400" imgH="771480" progId="PowerPoint.Show.12">
                  <p:embed/>
                </p:oleObj>
              </mc:Choice>
              <mc:Fallback>
                <p:oleObj name="Presentation" showAsIcon="1" r:id="rId3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7864" y="2780928"/>
                        <a:ext cx="2257400" cy="1904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174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Први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Активност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3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 /10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мин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/</a:t>
            </a:r>
            <a:endParaRPr lang="en-US" sz="20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Наставник одговара на постављена питања.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Подела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материјала за учење и упутство на битне садржаје и где да их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пронађу.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Текстови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на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тему</a:t>
            </a:r>
            <a:r>
              <a:rPr lang="en-US" sz="2000" dirty="0" smtClean="0">
                <a:latin typeface="Times New Roman"/>
                <a:ea typeface="Times New Roman"/>
                <a:cs typeface="Times New Roman"/>
              </a:rPr>
              <a:t> „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Етика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становања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“</a:t>
            </a:r>
            <a:r>
              <a:rPr lang="en-US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из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литературе. Уџбеник  и радна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свеска.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Обратити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пажњу на подвучено у уџбенику и записати кључне појмове за разумевање теме.</a:t>
            </a:r>
            <a:endParaRPr lang="en-US" sz="2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Ученици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записују непознате појмове у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свеску.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ebdings" pitchFamily="18" charset="2"/>
              <a:buChar char=""/>
            </a:pPr>
            <a:endParaRPr lang="sr-Cyrl-CS" sz="2400" dirty="0"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814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Први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000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Активност 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4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/10 мин/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Ученици диктирају наставнику прибележене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појмове.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Наставник записује непознате и кључне појмове на таблу или монитор. Креира речник битних и мање познатих појмова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400" dirty="0">
              <a:solidFill>
                <a:srgbClr val="FFC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366242"/>
              </p:ext>
            </p:extLst>
          </p:nvPr>
        </p:nvGraphicFramePr>
        <p:xfrm>
          <a:off x="3419872" y="4149080"/>
          <a:ext cx="2389599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9872" y="4149080"/>
                        <a:ext cx="2389599" cy="2016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00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Други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000" dirty="0">
              <a:latin typeface="Times New Roman"/>
              <a:ea typeface="Times New Roman"/>
              <a:cs typeface="Times New Roman"/>
            </a:endParaRPr>
          </a:p>
          <a:p>
            <a:pPr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 pitchFamily="18" charset="0"/>
                <a:cs typeface="Times New Roman" pitchFamily="18" charset="0"/>
              </a:rPr>
              <a:t>Утврђивање пређеног </a:t>
            </a:r>
            <a:r>
              <a:rPr lang="sr-Cyrl-CS" sz="2000" dirty="0" smtClean="0">
                <a:latin typeface="Times New Roman" pitchFamily="18" charset="0"/>
                <a:cs typeface="Times New Roman" pitchFamily="18" charset="0"/>
              </a:rPr>
              <a:t>градива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sr-Cyrl-CS" sz="2000" u="sng" dirty="0" smtClean="0">
                <a:latin typeface="Times New Roman" pitchFamily="18" charset="0"/>
                <a:cs typeface="Times New Roman" pitchFamily="18" charset="0"/>
              </a:rPr>
              <a:t>Активност1 /</a:t>
            </a:r>
            <a:r>
              <a:rPr lang="sr-Cyrl-CS" sz="2000" u="sng" dirty="0">
                <a:latin typeface="Times New Roman" pitchFamily="18" charset="0"/>
                <a:cs typeface="Times New Roman" pitchFamily="18" charset="0"/>
              </a:rPr>
              <a:t>10 мин/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 pitchFamily="18" charset="0"/>
                <a:cs typeface="Times New Roman" pitchFamily="18" charset="0"/>
              </a:rPr>
              <a:t>Задатак 1</a:t>
            </a:r>
            <a:r>
              <a:rPr lang="sr-Cyrl-CS" sz="2000" dirty="0" smtClean="0"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sr-Cyrl-CS" sz="2000" dirty="0">
                <a:latin typeface="Times New Roman" pitchFamily="18" charset="0"/>
                <a:cs typeface="Times New Roman" pitchFamily="18" charset="0"/>
              </a:rPr>
              <a:t>ученике: </a:t>
            </a:r>
            <a:r>
              <a:rPr lang="sr-Cyrl-CS" sz="200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sr-Cyrl-CS" sz="2000" dirty="0">
                <a:latin typeface="Times New Roman" pitchFamily="18" charset="0"/>
                <a:cs typeface="Times New Roman" pitchFamily="18" charset="0"/>
              </a:rPr>
              <a:t>доступног материјала за учење саставити кратак </a:t>
            </a:r>
            <a:r>
              <a:rPr lang="sr-Cyrl-CS" sz="2000" dirty="0" smtClean="0">
                <a:latin typeface="Times New Roman" pitchFamily="18" charset="0"/>
                <a:cs typeface="Times New Roman" pitchFamily="18" charset="0"/>
              </a:rPr>
              <a:t>есеј </a:t>
            </a:r>
            <a:r>
              <a:rPr lang="sr-Cyrl-CS" sz="2000" dirty="0">
                <a:latin typeface="Times New Roman" pitchFamily="18" charset="0"/>
                <a:cs typeface="Times New Roman" pitchFamily="18" charset="0"/>
              </a:rPr>
              <a:t>до 200 речи.  То треба да буду кључне реченице које садрже све битне појмове.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699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Други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000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Активност 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2 /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15 мин/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Задатак 2. Урадити презентацију тако што помоћу Интернета пронађете слике које су адекватне садржају Есеја. </a:t>
            </a:r>
            <a:endParaRPr lang="sr-Cyrl-CS" sz="2000" dirty="0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sr-Cyrl-CS" sz="2000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Презентације које су ученици направили на часу: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054873"/>
              </p:ext>
            </p:extLst>
          </p:nvPr>
        </p:nvGraphicFramePr>
        <p:xfrm>
          <a:off x="2699792" y="501317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Presentation" showAsIcon="1" r:id="rId3" imgW="914400" imgH="771480" progId="PowerPoint.Show.8">
                  <p:embed/>
                </p:oleObj>
              </mc:Choice>
              <mc:Fallback>
                <p:oleObj name="Presentation" showAsIcon="1" r:id="rId3" imgW="914400" imgH="77148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99792" y="501317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43142"/>
              </p:ext>
            </p:extLst>
          </p:nvPr>
        </p:nvGraphicFramePr>
        <p:xfrm>
          <a:off x="5292080" y="501317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Presentation" showAsIcon="1" r:id="rId5" imgW="914400" imgH="771480" progId="PowerPoint.Show.12">
                  <p:embed/>
                </p:oleObj>
              </mc:Choice>
              <mc:Fallback>
                <p:oleObj name="Presentation" showAsIcon="1" r:id="rId5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2080" y="501317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591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Други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000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Активност 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3 и активност 4 /15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мин/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Решавање задатака из Радне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свеске.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sr-Cyrl-CS" sz="2000" u="sng" dirty="0" smtClean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sr-Cyrl-CS" sz="2000" u="sng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Активност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4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Наставник за то време црта Мапу ума на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табли.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1800" dirty="0">
              <a:solidFill>
                <a:srgbClr val="FFC000"/>
              </a:solidFill>
              <a:latin typeface="Calibri"/>
              <a:ea typeface="Times New Roman"/>
              <a:cs typeface="Times New Roman"/>
            </a:endParaRPr>
          </a:p>
          <a:p>
            <a:pPr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901979"/>
              </p:ext>
            </p:extLst>
          </p:nvPr>
        </p:nvGraphicFramePr>
        <p:xfrm>
          <a:off x="3707904" y="2852936"/>
          <a:ext cx="1368152" cy="1154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7904" y="2852936"/>
                        <a:ext cx="1368152" cy="1154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445"/>
              </p:ext>
            </p:extLst>
          </p:nvPr>
        </p:nvGraphicFramePr>
        <p:xfrm>
          <a:off x="3779912" y="5301208"/>
          <a:ext cx="1512168" cy="1275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Document" showAsIcon="1" r:id="rId5" imgW="914400" imgH="771480" progId="Word.Document.12">
                  <p:embed/>
                </p:oleObj>
              </mc:Choice>
              <mc:Fallback>
                <p:oleObj name="Document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9912" y="5301208"/>
                        <a:ext cx="1512168" cy="1275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7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Други час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499350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Активност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5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 /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5</a:t>
            </a:r>
            <a:r>
              <a:rPr lang="sr-Cyrl-CS" sz="2000" u="sng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sr-Cyrl-CS" sz="2000" u="sng" dirty="0">
                <a:latin typeface="Times New Roman"/>
                <a:ea typeface="Times New Roman"/>
                <a:cs typeface="Times New Roman"/>
              </a:rPr>
              <a:t>мин/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sr-Cyrl-CS" sz="2000" dirty="0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Евалуација часа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Помоћу мапе ума заједно са ученицима, прошетати кроз запамћене садржаје из ове наставне јединице.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193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Трећи час - секција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777038" cy="500062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sr-Cyrl-CS" sz="2000" dirty="0" smtClean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sr-Cyrl-CS" sz="2000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Долазе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ученици који желе да раде  на уређивању простора,школске учионице и припреми наставе за следеће часове на којима се реализује практични део .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На овом часу тема је била „ Доброчинство по мери детета“.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Час је реализован на 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8.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март па су рађени поклони за маме.</a:t>
            </a: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 Руже од креп-папира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Друга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активност. Техника декупаж. Поклони за кабинетску наставу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en-US" sz="1800" dirty="0">
              <a:solidFill>
                <a:srgbClr val="FFC000"/>
              </a:solidFill>
              <a:latin typeface="Calibri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842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Трећи час - секција 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692696"/>
            <a:ext cx="7777038" cy="6480720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Трећа активност. Техничка припрема за радове на рачунару. Од Идеје до реализације. </a:t>
            </a:r>
            <a:endParaRPr lang="sr-Cyrl-CS" sz="2000" dirty="0" smtClean="0">
              <a:latin typeface="Times New Roman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На крају часа: радост, похвале и задовољство кроз песму, и игру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sr-Cyrl-CS" sz="2000" dirty="0">
                <a:latin typeface="Times New Roman"/>
                <a:ea typeface="Times New Roman"/>
                <a:cs typeface="Times New Roman"/>
              </a:rPr>
            </a:b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У </a:t>
            </a:r>
            <a:r>
              <a:rPr lang="sr-Cyrl-CS" sz="2000" dirty="0">
                <a:latin typeface="Times New Roman"/>
                <a:ea typeface="Times New Roman"/>
                <a:cs typeface="Times New Roman"/>
              </a:rPr>
              <a:t>прилогу филмови  рађени на часу слободне активности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>
                <a:latin typeface="Times New Roman"/>
                <a:ea typeface="Times New Roman"/>
                <a:cs typeface="Times New Roman"/>
              </a:rPr>
              <a:t> Л</a:t>
            </a:r>
            <a:r>
              <a:rPr lang="sr-Cyrl-CS" sz="2000" dirty="0" smtClean="0">
                <a:latin typeface="Times New Roman"/>
                <a:ea typeface="Times New Roman"/>
                <a:cs typeface="Times New Roman"/>
              </a:rPr>
              <a:t>инк на филм „Доброчинство по мери детета“: 	</a:t>
            </a:r>
            <a:r>
              <a:rPr lang="sr-Cyrl-CS" sz="2000" dirty="0" smtClean="0">
                <a:latin typeface="Times New Roman"/>
                <a:ea typeface="Times New Roman"/>
                <a:hlinkClick r:id="rId2"/>
              </a:rPr>
              <a:t>https</a:t>
            </a:r>
            <a:r>
              <a:rPr lang="sr-Cyrl-CS" sz="2000" dirty="0">
                <a:latin typeface="Times New Roman"/>
                <a:ea typeface="Times New Roman"/>
                <a:hlinkClick r:id="rId2"/>
              </a:rPr>
              <a:t>://</a:t>
            </a:r>
            <a:r>
              <a:rPr lang="sr-Cyrl-CS" sz="2000" dirty="0" smtClean="0">
                <a:latin typeface="Times New Roman"/>
                <a:ea typeface="Times New Roman"/>
                <a:hlinkClick r:id="rId2"/>
              </a:rPr>
              <a:t>www.youtube.com/watch?v=LRJpRD9jdQ4</a:t>
            </a:r>
            <a:endParaRPr lang="sr-Cyrl-RS" sz="2000" dirty="0" smtClean="0">
              <a:latin typeface="Times New Roman"/>
              <a:ea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sr-Cyrl-CS" sz="2000" dirty="0"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Линк </a:t>
            </a:r>
            <a:r>
              <a:rPr lang="sr-Cyrl-CS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 филм </a:t>
            </a:r>
            <a:r>
              <a:rPr lang="sr-Cyrl-CS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„Задовољство и креативност у учионици“:</a:t>
            </a: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r>
              <a:rPr lang="sr-Cyrl-CS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sr-Cyrl-CS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	 </a:t>
            </a:r>
            <a:r>
              <a:rPr lang="en-US" sz="2000" u="sng" dirty="0">
                <a:solidFill>
                  <a:srgbClr val="438BC5"/>
                </a:solidFill>
                <a:latin typeface="Times New Roman"/>
                <a:ea typeface="Times New Roman"/>
                <a:hlinkClick r:id="rId3"/>
              </a:rPr>
              <a:t>http://</a:t>
            </a:r>
            <a:r>
              <a:rPr lang="en-US" sz="2000" u="sng" dirty="0" smtClean="0">
                <a:solidFill>
                  <a:srgbClr val="438BC5"/>
                </a:solidFill>
                <a:latin typeface="Times New Roman"/>
                <a:ea typeface="Times New Roman"/>
                <a:hlinkClick r:id="rId3"/>
              </a:rPr>
              <a:t>youtu.be/oxJyBWPytbY</a:t>
            </a:r>
            <a:endParaRPr lang="sr-Cyrl-RS" sz="2000" u="sng" dirty="0" smtClean="0">
              <a:solidFill>
                <a:srgbClr val="438BC5"/>
              </a:solidFill>
              <a:latin typeface="Times New Roman"/>
              <a:ea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sr-Cyrl-RS" sz="20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sr-Cyrl-CS" sz="20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en-US" sz="1800" dirty="0">
              <a:solidFill>
                <a:srgbClr val="FFC000"/>
              </a:solidFill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111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Резиме</a:t>
            </a:r>
            <a:endParaRPr lang="sr-Cyrl-CS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760"/>
            <a:ext cx="7777038" cy="5000625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Aft>
                <a:spcPts val="0"/>
              </a:spcAft>
              <a:buClr>
                <a:srgbClr val="D60093"/>
              </a:buClr>
              <a:buSzPct val="120000"/>
              <a:buNone/>
            </a:pPr>
            <a:endParaRPr lang="en-US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lnSpc>
                <a:spcPct val="80000"/>
              </a:lnSpc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r>
              <a:rPr lang="sr-Cyrl-C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Сви реализовани часови прате наставни план и програм техничког и информатичког образовања за шести разред.</a:t>
            </a:r>
          </a:p>
          <a:p>
            <a:pPr lvl="0">
              <a:lnSpc>
                <a:spcPct val="80000"/>
              </a:lnSpc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sr-Latn-C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  <a:buFont typeface="Wingdings" pitchFamily="2" charset="2"/>
              <a:buChar char=""/>
            </a:pPr>
            <a:r>
              <a:rPr lang="sr-Cyrl-CS" sz="2000" dirty="0">
                <a:latin typeface="Times New Roman"/>
                <a:ea typeface="Times New Roman"/>
              </a:rPr>
              <a:t>Предмет: Техничко и Информатичко образовање у корелацији са Информатиком и Рачунарством</a:t>
            </a:r>
            <a:endParaRPr lang="en-US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buFont typeface="Wingdings" pitchFamily="2" charset="2"/>
              <a:buChar char=""/>
            </a:pPr>
            <a:r>
              <a:rPr lang="sr-Cyrl-CS" sz="2000" dirty="0">
                <a:latin typeface="Times New Roman"/>
                <a:ea typeface="Times New Roman"/>
              </a:rPr>
              <a:t>Наставна  тема: Култура становања</a:t>
            </a:r>
            <a:endParaRPr lang="en-US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buFont typeface="Wingdings" pitchFamily="2" charset="2"/>
              <a:buChar char=""/>
            </a:pPr>
            <a:r>
              <a:rPr lang="sr-Cyrl-CS" sz="2000" dirty="0">
                <a:latin typeface="Times New Roman"/>
                <a:ea typeface="Times New Roman"/>
              </a:rPr>
              <a:t>Наставна јединица: Етика становања</a:t>
            </a:r>
            <a:endParaRPr lang="en-US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buFont typeface="Wingdings" pitchFamily="2" charset="2"/>
              <a:buChar char=""/>
            </a:pPr>
            <a:r>
              <a:rPr lang="sr-Cyrl-CS" sz="2000" dirty="0">
                <a:latin typeface="Times New Roman"/>
                <a:ea typeface="Times New Roman"/>
              </a:rPr>
              <a:t>Тип часа: Двочас / Обрада градива,  утврђивање/ и Секција</a:t>
            </a:r>
            <a:endParaRPr lang="en-US" sz="20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1800" dirty="0">
              <a:latin typeface="Calibri"/>
              <a:ea typeface="Times New Roman"/>
              <a:cs typeface="Times New Roman"/>
            </a:endParaRPr>
          </a:p>
          <a:p>
            <a:pPr>
              <a:buClr>
                <a:srgbClr val="D60093"/>
              </a:buClr>
              <a:buSzPct val="120000"/>
              <a:buFont typeface="Wingdings 2" pitchFamily="18" charset="2"/>
              <a:buChar char="õ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D60093"/>
              </a:buClr>
              <a:buSzPct val="120000"/>
              <a:buNone/>
            </a:pPr>
            <a:endParaRPr lang="en-US" sz="24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70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1178</TotalTime>
  <Words>530</Words>
  <Application>Microsoft Office PowerPoint</Application>
  <PresentationFormat>On-screen Show (4:3)</PresentationFormat>
  <Paragraphs>119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Notes design template</vt:lpstr>
      <vt:lpstr>Microsoft Word 97 - 2003 Document</vt:lpstr>
      <vt:lpstr>Document</vt:lpstr>
      <vt:lpstr>Microsoft PowerPoint Presentation</vt:lpstr>
      <vt:lpstr>Presentation</vt:lpstr>
      <vt:lpstr>PowerPoint Presentation</vt:lpstr>
      <vt:lpstr>Етика становања и умеће живљења </vt:lpstr>
      <vt:lpstr>Први час </vt:lpstr>
      <vt:lpstr>Први час </vt:lpstr>
      <vt:lpstr>Први час </vt:lpstr>
      <vt:lpstr>Први час </vt:lpstr>
      <vt:lpstr>Други час </vt:lpstr>
      <vt:lpstr>Други час </vt:lpstr>
      <vt:lpstr>Други час </vt:lpstr>
      <vt:lpstr>Други час </vt:lpstr>
      <vt:lpstr>Трећи час - секција </vt:lpstr>
      <vt:lpstr>Трећи час - секција </vt:lpstr>
      <vt:lpstr>Резиме</vt:lpstr>
    </vt:vector>
  </TitlesOfParts>
  <Company>CET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Vesna</cp:lastModifiedBy>
  <cp:revision>155</cp:revision>
  <cp:lastPrinted>1601-01-01T00:00:00Z</cp:lastPrinted>
  <dcterms:created xsi:type="dcterms:W3CDTF">2005-03-02T08:24:37Z</dcterms:created>
  <dcterms:modified xsi:type="dcterms:W3CDTF">2013-03-15T19:06:43Z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