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782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05350" y="2943225"/>
            <a:ext cx="36576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05350" y="3905250"/>
            <a:ext cx="3657600" cy="5143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90651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8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24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1552575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552575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7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5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83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782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710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114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1775" y="38100"/>
            <a:ext cx="2171700" cy="5629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75" y="38100"/>
            <a:ext cx="6362700" cy="5629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87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6675" y="38100"/>
            <a:ext cx="8686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28700" y="1552575"/>
            <a:ext cx="7315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PowerPoint_Presentation2.pptx"/><Relationship Id="rId3" Type="http://schemas.openxmlformats.org/officeDocument/2006/relationships/image" Target="../media/image7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PowerPoint_Presentation1.pptx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package" Target="../embeddings/Microsoft_PowerPoint_Presentation3.pptx"/><Relationship Id="rId4" Type="http://schemas.openxmlformats.org/officeDocument/2006/relationships/oleObject" Target="../embeddings/Microsoft_Word_97_-_2003_Document1.doc"/><Relationship Id="rId9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auto">
          <a:xfrm>
            <a:off x="6948488" y="5264150"/>
            <a:ext cx="1152525" cy="1008063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/>
          <a:lstStyle/>
          <a:p>
            <a:pPr algn="ctr" eaLnBrk="1" hangingPunct="1">
              <a:defRPr/>
            </a:pPr>
            <a:r>
              <a:rPr lang="sr-Cyrl-RS" sz="2400" dirty="0"/>
              <a:t>3. час</a:t>
            </a:r>
            <a:endParaRPr lang="en-US" sz="2400" dirty="0"/>
          </a:p>
        </p:txBody>
      </p:sp>
      <p:sp>
        <p:nvSpPr>
          <p:cNvPr id="13" name="Rounded Rectangle 12"/>
          <p:cNvSpPr/>
          <p:nvPr/>
        </p:nvSpPr>
        <p:spPr bwMode="auto">
          <a:xfrm>
            <a:off x="5580063" y="5291138"/>
            <a:ext cx="1152525" cy="1008062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/>
          <a:lstStyle/>
          <a:p>
            <a:pPr algn="ctr" eaLnBrk="1" hangingPunct="1">
              <a:defRPr/>
            </a:pPr>
            <a:r>
              <a:rPr lang="sr-Cyrl-RS" sz="2400" dirty="0"/>
              <a:t>2.час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4211638" y="5300663"/>
            <a:ext cx="1152525" cy="1008062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/>
          <a:lstStyle/>
          <a:p>
            <a:pPr algn="ctr" eaLnBrk="1" hangingPunct="1">
              <a:defRPr/>
            </a:pPr>
            <a:r>
              <a:rPr lang="sr-Cyrl-RS" sz="2400" dirty="0"/>
              <a:t>1. час</a:t>
            </a:r>
            <a:endParaRPr lang="en-US" sz="2400" dirty="0"/>
          </a:p>
        </p:txBody>
      </p:sp>
      <p:pic>
        <p:nvPicPr>
          <p:cNvPr id="3077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</p:spPr>
      </p:pic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1331913" y="104775"/>
            <a:ext cx="74898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sr-Cyrl-CS" sz="2800">
                <a:solidFill>
                  <a:schemeClr val="bg1"/>
                </a:solidFill>
                <a:latin typeface="Arial Black" pitchFamily="34" charset="0"/>
              </a:rPr>
              <a:t>Завод за унапређивање </a:t>
            </a:r>
            <a:r>
              <a:rPr lang="sr-Cyrl-CS" sz="2800">
                <a:solidFill>
                  <a:schemeClr val="accent1"/>
                </a:solidFill>
                <a:latin typeface="Arial Black" pitchFamily="34" charset="0"/>
              </a:rPr>
              <a:t>образовања и васпитања</a:t>
            </a:r>
            <a:endParaRPr lang="en-US" sz="2800">
              <a:solidFill>
                <a:schemeClr val="accent1"/>
              </a:solidFill>
              <a:latin typeface="Arial Black" pitchFamily="34" charset="0"/>
            </a:endParaRPr>
          </a:p>
        </p:txBody>
      </p:sp>
      <p:sp>
        <p:nvSpPr>
          <p:cNvPr id="3079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Аутори</a:t>
            </a:r>
            <a:r>
              <a:rPr lang="sr-Latn-CS" b="1" dirty="0"/>
              <a:t>:</a:t>
            </a: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Наставни предмет</a:t>
            </a:r>
            <a:r>
              <a:rPr lang="en-US" b="1" dirty="0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Рад: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 smtClean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 smtClean="0"/>
              <a:t>Тема</a:t>
            </a:r>
            <a:r>
              <a:rPr lang="en-US" b="1" dirty="0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Узраст</a:t>
            </a:r>
            <a:r>
              <a:rPr lang="en-US" b="1" dirty="0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 dirty="0"/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3060700" y="1254125"/>
            <a:ext cx="5976938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CS" sz="1400" dirty="0"/>
              <a:t>Биљана Веселиновић, ОШ „Смех и суза“, Алексинац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CS" sz="1400" dirty="0"/>
              <a:t>Јасмина Марковић, ОШ „Смех и суза“ Алексинац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CS" sz="1400" dirty="0"/>
              <a:t>Слађана Трајковић, Техничка школа „15.мај“, Прокупље</a:t>
            </a:r>
            <a:endParaRPr lang="en-US" sz="1400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RS" dirty="0"/>
              <a:t>Математика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/>
          </a:p>
          <a:p>
            <a:pPr>
              <a:defRPr/>
            </a:pPr>
            <a:r>
              <a:rPr lang="sr-Cyrl-RS" b="1" dirty="0"/>
              <a:t>Прости нису простаци, а сложени се лепо </a:t>
            </a:r>
            <a:r>
              <a:rPr lang="sr-Cyrl-RS" b="1" dirty="0" smtClean="0"/>
              <a:t>слажу</a:t>
            </a:r>
            <a:endParaRPr lang="sr-Latn-RS" b="1" dirty="0" smtClean="0"/>
          </a:p>
          <a:p>
            <a:pPr>
              <a:defRPr/>
            </a:pPr>
            <a:r>
              <a:rPr lang="sr-Latn-RS" b="1" dirty="0"/>
              <a:t> </a:t>
            </a:r>
            <a:r>
              <a:rPr lang="sr-Latn-RS" b="1" dirty="0" smtClean="0"/>
              <a:t>                   </a:t>
            </a:r>
            <a:r>
              <a:rPr lang="sr-Cyrl-RS" b="1" dirty="0" smtClean="0"/>
              <a:t>(Дељивост кроз игру)</a:t>
            </a:r>
            <a:endParaRPr lang="sr-Cyrl-RS" b="1" dirty="0"/>
          </a:p>
          <a:p>
            <a:pPr>
              <a:defRPr/>
            </a:pPr>
            <a:endParaRPr lang="en-US" sz="2200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CS" dirty="0" smtClean="0"/>
              <a:t>Образовне </a:t>
            </a:r>
            <a:r>
              <a:rPr lang="sr-Cyrl-CS" dirty="0"/>
              <a:t>игре у настави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RS" dirty="0"/>
              <a:t>5. разред основне школе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/>
          </a:p>
        </p:txBody>
      </p:sp>
      <p:sp>
        <p:nvSpPr>
          <p:cNvPr id="3081" name="AutoShape 10"/>
          <p:cNvSpPr>
            <a:spLocks noChangeArrowheads="1"/>
          </p:cNvSpPr>
          <p:nvPr/>
        </p:nvSpPr>
        <p:spPr bwMode="auto">
          <a:xfrm>
            <a:off x="2124075" y="5516563"/>
            <a:ext cx="1655763" cy="935037"/>
          </a:xfrm>
          <a:prstGeom prst="wedgeRoundRectCallout">
            <a:avLst>
              <a:gd name="adj1" fmla="val -74352"/>
              <a:gd name="adj2" fmla="val -26060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6732588" y="6453188"/>
            <a:ext cx="2411412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 eaLnBrk="1" hangingPunct="1"/>
            <a:r>
              <a:rPr lang="sr-Cyrl-CS" sz="1600">
                <a:latin typeface="Arial Black" pitchFamily="34" charset="0"/>
              </a:rPr>
              <a:t>Креативна школа 2012/13.</a:t>
            </a:r>
            <a:endParaRPr lang="en-US" sz="1600">
              <a:latin typeface="Arial Black" pitchFamily="34" charset="0"/>
            </a:endParaRPr>
          </a:p>
        </p:txBody>
      </p:sp>
      <p:graphicFrame>
        <p:nvGraphicFramePr>
          <p:cNvPr id="3083" name="Object 1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224570"/>
              </p:ext>
            </p:extLst>
          </p:nvPr>
        </p:nvGraphicFramePr>
        <p:xfrm>
          <a:off x="468313" y="5424488"/>
          <a:ext cx="1836737" cy="1433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" name="Document" showAsIcon="1" r:id="rId4" imgW="914400" imgH="714240" progId="Word.Document.8">
                  <p:embed/>
                </p:oleObj>
              </mc:Choice>
              <mc:Fallback>
                <p:oleObj name="Document" showAsIcon="1" r:id="rId4" imgW="914400" imgH="714240" progId="Word.Documen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424488"/>
                        <a:ext cx="1836737" cy="1433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4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808382"/>
              </p:ext>
            </p:extLst>
          </p:nvPr>
        </p:nvGraphicFramePr>
        <p:xfrm>
          <a:off x="4284663" y="53546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" name="Presentation" showAsIcon="1" r:id="rId6" imgW="914400" imgH="771480" progId="PowerPoint.Show.12">
                  <p:embed/>
                </p:oleObj>
              </mc:Choice>
              <mc:Fallback>
                <p:oleObj name="Presentation" showAsIcon="1" r:id="rId6" imgW="914400" imgH="771480" progId="PowerPoint.Show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5354638"/>
                        <a:ext cx="91440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5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098795"/>
              </p:ext>
            </p:extLst>
          </p:nvPr>
        </p:nvGraphicFramePr>
        <p:xfrm>
          <a:off x="5724525" y="537368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6" name="Presentation" showAsIcon="1" r:id="rId8" imgW="914400" imgH="771480" progId="PowerPoint.Show.12">
                  <p:embed/>
                </p:oleObj>
              </mc:Choice>
              <mc:Fallback>
                <p:oleObj name="Presentation" showAsIcon="1" r:id="rId8" imgW="914400" imgH="771480" progId="PowerPoint.Show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5373688"/>
                        <a:ext cx="91440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556332"/>
              </p:ext>
            </p:extLst>
          </p:nvPr>
        </p:nvGraphicFramePr>
        <p:xfrm>
          <a:off x="7067550" y="538241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7" name="Presentation" showAsIcon="1" r:id="rId10" imgW="914400" imgH="771480" progId="PowerPoint.Show.12">
                  <p:embed/>
                </p:oleObj>
              </mc:Choice>
              <mc:Fallback>
                <p:oleObj name="Presentation" showAsIcon="1" r:id="rId10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067550" y="538241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1116013" y="1028700"/>
            <a:ext cx="7488237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r-Cyrl-RS" sz="2400" dirty="0">
                <a:latin typeface="ZABAVNIK" pitchFamily="2" charset="0"/>
              </a:rPr>
              <a:t>АПСТРАКТ</a:t>
            </a:r>
            <a:endParaRPr lang="en-US" sz="2400" dirty="0">
              <a:latin typeface="ZABAVNIK" pitchFamily="2" charset="0"/>
            </a:endParaRPr>
          </a:p>
          <a:p>
            <a:r>
              <a:rPr lang="sr-Cyrl-RS" sz="2400" dirty="0">
                <a:latin typeface="ZABAVNIK" pitchFamily="2" charset="0"/>
              </a:rPr>
              <a:t> </a:t>
            </a:r>
            <a:endParaRPr lang="en-US" sz="2400" dirty="0">
              <a:latin typeface="ZABAVNIK" pitchFamily="2" charset="0"/>
            </a:endParaRPr>
          </a:p>
          <a:p>
            <a:r>
              <a:rPr lang="sr-Cyrl-RS" sz="2000" dirty="0">
                <a:latin typeface="ZABAVNIK" pitchFamily="2" charset="0"/>
              </a:rPr>
              <a:t>У раду „</a:t>
            </a:r>
            <a:r>
              <a:rPr lang="ru-RU" sz="2000" dirty="0">
                <a:latin typeface="ZABAVNIK" pitchFamily="2" charset="0"/>
              </a:rPr>
              <a:t>Прости нису простаци, а сложени се лепо </a:t>
            </a:r>
            <a:r>
              <a:rPr lang="ru-RU" sz="2000" dirty="0" smtClean="0">
                <a:latin typeface="ZABAVNIK" pitchFamily="2" charset="0"/>
              </a:rPr>
              <a:t>слаж</a:t>
            </a:r>
            <a:r>
              <a:rPr lang="sr-Cyrl-RS" sz="2000" dirty="0" smtClean="0">
                <a:latin typeface="ZABAVNIK" pitchFamily="2" charset="0"/>
              </a:rPr>
              <a:t>у“</a:t>
            </a:r>
            <a:endParaRPr lang="ru-RU" sz="2000" dirty="0">
              <a:latin typeface="ZABAVNIK" pitchFamily="2" charset="0"/>
            </a:endParaRPr>
          </a:p>
          <a:p>
            <a:r>
              <a:rPr lang="sr-Cyrl-RS" sz="2000" dirty="0">
                <a:latin typeface="ZABAVNIK" pitchFamily="2" charset="0"/>
              </a:rPr>
              <a:t>се кроз наставне филмове и игрице обрађују, утврђују и увежбавају математичке наставне целине из наставне теме Дељивост природних бројева. Користећи се наставним филмом и </a:t>
            </a:r>
            <a:r>
              <a:rPr lang="sr-Cyrl-RS" sz="2000" dirty="0" err="1" smtClean="0">
                <a:latin typeface="ZABAVNIK" pitchFamily="2" charset="0"/>
              </a:rPr>
              <a:t>игрицама</a:t>
            </a:r>
            <a:r>
              <a:rPr lang="sr-Latn-RS" sz="2000" dirty="0" smtClean="0">
                <a:latin typeface="ZABAVNIK" pitchFamily="2" charset="0"/>
              </a:rPr>
              <a:t>,</a:t>
            </a:r>
            <a:r>
              <a:rPr lang="sr-Cyrl-RS" sz="2000" dirty="0" smtClean="0">
                <a:latin typeface="ZABAVNIK" pitchFamily="2" charset="0"/>
              </a:rPr>
              <a:t> </a:t>
            </a:r>
            <a:r>
              <a:rPr lang="sr-Cyrl-RS" sz="2000" dirty="0">
                <a:latin typeface="ZABAVNIK" pitchFamily="2" charset="0"/>
              </a:rPr>
              <a:t>ученици се на првом часу упознају са појмом и увежбавају проналажење простих и сложених бројева. Други час, такође путем филма и игрице, посвећен је највећем заједничком делиоцу, а трећи час најмањем заједничком садржаоцу. Сви филмови и игрице су оригинална остварења аутора рада.</a:t>
            </a:r>
            <a:endParaRPr lang="en-US" sz="2000" dirty="0">
              <a:latin typeface="ZABAVNIK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192338"/>
            <a:ext cx="1274763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Callout 2 3"/>
          <p:cNvSpPr/>
          <p:nvPr/>
        </p:nvSpPr>
        <p:spPr bwMode="auto">
          <a:xfrm flipH="1">
            <a:off x="539750" y="1017588"/>
            <a:ext cx="2303463" cy="1223962"/>
          </a:xfrm>
          <a:prstGeom prst="borderCallout2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sr-Cyrl-RS" dirty="0">
                <a:latin typeface="ZABAVNIK" pitchFamily="2" charset="0"/>
              </a:rPr>
              <a:t>ПРАВИЛА </a:t>
            </a:r>
            <a:endParaRPr lang="sr-Latn-RS" dirty="0" smtClean="0">
              <a:latin typeface="ZABAVNIK" pitchFamily="2" charset="0"/>
            </a:endParaRPr>
          </a:p>
          <a:p>
            <a:pPr algn="ctr" eaLnBrk="1" hangingPunct="1">
              <a:defRPr/>
            </a:pPr>
            <a:r>
              <a:rPr lang="sr-Cyrl-RS" dirty="0" smtClean="0">
                <a:latin typeface="ZABAVNIK" pitchFamily="2" charset="0"/>
              </a:rPr>
              <a:t>ДЕЉИВОСТИ</a:t>
            </a:r>
            <a:endParaRPr lang="sr-Cyrl-RS" dirty="0">
              <a:latin typeface="ZABAVNIK" pitchFamily="2" charset="0"/>
            </a:endParaRPr>
          </a:p>
        </p:txBody>
      </p:sp>
      <p:sp>
        <p:nvSpPr>
          <p:cNvPr id="5" name="Line Callout 2 4"/>
          <p:cNvSpPr/>
          <p:nvPr/>
        </p:nvSpPr>
        <p:spPr bwMode="auto">
          <a:xfrm>
            <a:off x="6144018" y="1041400"/>
            <a:ext cx="2460232" cy="1155699"/>
          </a:xfrm>
          <a:prstGeom prst="borderCallout2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sr-Latn-RS" dirty="0" smtClean="0">
              <a:latin typeface="ZABAVNIK" pitchFamily="2" charset="0"/>
            </a:endParaRPr>
          </a:p>
          <a:p>
            <a:pPr algn="ctr" eaLnBrk="1" hangingPunct="1">
              <a:defRPr/>
            </a:pPr>
            <a:r>
              <a:rPr lang="sr-Cyrl-RS" dirty="0" smtClean="0">
                <a:latin typeface="ZABAVNIK" pitchFamily="2" charset="0"/>
              </a:rPr>
              <a:t>ПРОСТИ </a:t>
            </a:r>
            <a:r>
              <a:rPr lang="sr-Cyrl-RS" dirty="0">
                <a:latin typeface="ZABAVNIK" pitchFamily="2" charset="0"/>
              </a:rPr>
              <a:t>И СЛОЖЕНИ </a:t>
            </a:r>
          </a:p>
          <a:p>
            <a:pPr algn="ctr" eaLnBrk="1" hangingPunct="1">
              <a:defRPr/>
            </a:pPr>
            <a:r>
              <a:rPr lang="sr-Cyrl-RS" dirty="0">
                <a:latin typeface="ZABAVNIK" pitchFamily="2" charset="0"/>
              </a:rPr>
              <a:t>БРОЈЕВИ</a:t>
            </a:r>
          </a:p>
          <a:p>
            <a:pPr algn="ctr" eaLnBrk="1" hangingPunct="1">
              <a:defRPr/>
            </a:pPr>
            <a:endParaRPr lang="en-US" sz="1400" dirty="0">
              <a:latin typeface="ZABAVNIK" pitchFamily="2" charset="0"/>
            </a:endParaRPr>
          </a:p>
        </p:txBody>
      </p:sp>
      <p:sp>
        <p:nvSpPr>
          <p:cNvPr id="6" name="Line Callout 2 5"/>
          <p:cNvSpPr/>
          <p:nvPr/>
        </p:nvSpPr>
        <p:spPr bwMode="auto">
          <a:xfrm rot="10800000" flipH="1" flipV="1">
            <a:off x="539750" y="5013325"/>
            <a:ext cx="2303463" cy="1223963"/>
          </a:xfrm>
          <a:prstGeom prst="borderCallout2">
            <a:avLst>
              <a:gd name="adj1" fmla="val 84555"/>
              <a:gd name="adj2" fmla="val 103158"/>
              <a:gd name="adj3" fmla="val 83666"/>
              <a:gd name="adj4" fmla="val 114193"/>
              <a:gd name="adj5" fmla="val -6919"/>
              <a:gd name="adj6" fmla="val 140224"/>
            </a:avLst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sr-Cyrl-RS" dirty="0">
                <a:latin typeface="ZABAVNIK" pitchFamily="2" charset="0"/>
              </a:rPr>
              <a:t>НАЈМАЊИ </a:t>
            </a:r>
            <a:endParaRPr lang="sr-Latn-RS" dirty="0" smtClean="0">
              <a:latin typeface="ZABAVNIK" pitchFamily="2" charset="0"/>
            </a:endParaRPr>
          </a:p>
          <a:p>
            <a:pPr algn="ctr" eaLnBrk="1" hangingPunct="1">
              <a:defRPr/>
            </a:pPr>
            <a:r>
              <a:rPr lang="sr-Cyrl-RS" dirty="0" smtClean="0">
                <a:latin typeface="ZABAVNIK" pitchFamily="2" charset="0"/>
              </a:rPr>
              <a:t>ЗАЈЕДНИЧКИ</a:t>
            </a:r>
            <a:endParaRPr lang="sr-Cyrl-RS" dirty="0">
              <a:latin typeface="ZABAVNIK" pitchFamily="2" charset="0"/>
            </a:endParaRPr>
          </a:p>
          <a:p>
            <a:pPr algn="ctr" eaLnBrk="1" hangingPunct="1">
              <a:defRPr/>
            </a:pPr>
            <a:r>
              <a:rPr lang="sr-Cyrl-RS" dirty="0">
                <a:latin typeface="ZABAVNIK" pitchFamily="2" charset="0"/>
              </a:rPr>
              <a:t>САДРЖАЛАЦ</a:t>
            </a:r>
          </a:p>
        </p:txBody>
      </p:sp>
      <p:sp>
        <p:nvSpPr>
          <p:cNvPr id="7" name="Line Callout 2 6"/>
          <p:cNvSpPr/>
          <p:nvPr/>
        </p:nvSpPr>
        <p:spPr bwMode="auto">
          <a:xfrm>
            <a:off x="6144018" y="4875213"/>
            <a:ext cx="2613076" cy="1290637"/>
          </a:xfrm>
          <a:prstGeom prst="borderCallout2">
            <a:avLst>
              <a:gd name="adj1" fmla="val 89599"/>
              <a:gd name="adj2" fmla="val -6541"/>
              <a:gd name="adj3" fmla="val 90287"/>
              <a:gd name="adj4" fmla="val -16309"/>
              <a:gd name="adj5" fmla="val 381"/>
              <a:gd name="adj6" fmla="val -39858"/>
            </a:avLst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rmAutofit/>
            <a:scene3d>
              <a:camera prst="orthographicFront">
                <a:rot lat="10800000" lon="10800000" rev="10800000"/>
              </a:camera>
              <a:lightRig rig="threePt" dir="t"/>
            </a:scene3d>
          </a:bodyPr>
          <a:lstStyle/>
          <a:p>
            <a:pPr algn="ctr" eaLnBrk="1" hangingPunct="1">
              <a:defRPr/>
            </a:pPr>
            <a:r>
              <a:rPr lang="sr-Cyrl-RS" dirty="0">
                <a:latin typeface="ZABAVNIK" pitchFamily="2" charset="0"/>
              </a:rPr>
              <a:t>НАЈВЕЋИ ЗАЈЕДНИЧКИ</a:t>
            </a:r>
          </a:p>
          <a:p>
            <a:pPr algn="ctr" eaLnBrk="1" hangingPunct="1">
              <a:defRPr/>
            </a:pPr>
            <a:r>
              <a:rPr lang="sr-Cyrl-RS" dirty="0">
                <a:latin typeface="ZABAVNIK" pitchFamily="2" charset="0"/>
              </a:rPr>
              <a:t> ДЕЛИЛАЦ</a:t>
            </a:r>
            <a:endParaRPr lang="en-US" dirty="0">
              <a:latin typeface="ZABAVNIK" pitchFamily="2" charset="0"/>
            </a:endParaRPr>
          </a:p>
        </p:txBody>
      </p:sp>
      <p:sp>
        <p:nvSpPr>
          <p:cNvPr id="13" name="Left-Right Arrow 12"/>
          <p:cNvSpPr/>
          <p:nvPr/>
        </p:nvSpPr>
        <p:spPr bwMode="auto">
          <a:xfrm>
            <a:off x="3924300" y="1125538"/>
            <a:ext cx="1008063" cy="142875"/>
          </a:xfrm>
          <a:prstGeom prst="leftRightArrow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4" name="Left-Right Arrow 13"/>
          <p:cNvSpPr/>
          <p:nvPr/>
        </p:nvSpPr>
        <p:spPr bwMode="auto">
          <a:xfrm>
            <a:off x="4283968" y="6206941"/>
            <a:ext cx="1008063" cy="142875"/>
          </a:xfrm>
          <a:prstGeom prst="leftRightArrow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5" name="Left-Right Arrow 14"/>
          <p:cNvSpPr/>
          <p:nvPr/>
        </p:nvSpPr>
        <p:spPr bwMode="auto">
          <a:xfrm rot="16200000">
            <a:off x="1043782" y="3390106"/>
            <a:ext cx="1008062" cy="142875"/>
          </a:xfrm>
          <a:prstGeom prst="leftRightArrow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Left-Right Arrow 15"/>
          <p:cNvSpPr/>
          <p:nvPr/>
        </p:nvSpPr>
        <p:spPr bwMode="auto">
          <a:xfrm rot="5400000">
            <a:off x="7092156" y="3461544"/>
            <a:ext cx="1008063" cy="142875"/>
          </a:xfrm>
          <a:prstGeom prst="leftRightArrow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7" name="Rectangle 16"/>
          <p:cNvSpPr/>
          <p:nvPr/>
        </p:nvSpPr>
        <p:spPr>
          <a:xfrm>
            <a:off x="3040284" y="3575309"/>
            <a:ext cx="310373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sr-Cyrl-R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BAVNIK" pitchFamily="2" charset="0"/>
              </a:rPr>
              <a:t>Дељивост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BAVNIK" pitchFamily="2" charset="0"/>
            </a:endParaRPr>
          </a:p>
        </p:txBody>
      </p:sp>
      <p:sp>
        <p:nvSpPr>
          <p:cNvPr id="5132" name="TextBox 17"/>
          <p:cNvSpPr txBox="1">
            <a:spLocks noChangeArrowheads="1"/>
          </p:cNvSpPr>
          <p:nvPr/>
        </p:nvSpPr>
        <p:spPr bwMode="auto">
          <a:xfrm>
            <a:off x="539750" y="601663"/>
            <a:ext cx="16240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r-Cyrl-RS">
                <a:solidFill>
                  <a:schemeClr val="accent2"/>
                </a:solidFill>
                <a:latin typeface="ZABAVNIK" pitchFamily="2" charset="0"/>
              </a:rPr>
              <a:t>Ово смо знали</a:t>
            </a:r>
            <a:endParaRPr lang="en-US">
              <a:solidFill>
                <a:schemeClr val="accent2"/>
              </a:solidFill>
              <a:latin typeface="ZABAVNIK" pitchFamily="2" charset="0"/>
            </a:endParaRPr>
          </a:p>
        </p:txBody>
      </p:sp>
      <p:sp>
        <p:nvSpPr>
          <p:cNvPr id="5133" name="TextBox 18"/>
          <p:cNvSpPr txBox="1">
            <a:spLocks noChangeArrowheads="1"/>
          </p:cNvSpPr>
          <p:nvPr/>
        </p:nvSpPr>
        <p:spPr bwMode="auto">
          <a:xfrm>
            <a:off x="5967413" y="601663"/>
            <a:ext cx="2970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r-Cyrl-RS">
                <a:solidFill>
                  <a:schemeClr val="accent2"/>
                </a:solidFill>
                <a:latin typeface="ZABAVNIK" pitchFamily="2" charset="0"/>
              </a:rPr>
              <a:t>Научили смо на првом часу</a:t>
            </a:r>
            <a:endParaRPr lang="en-US">
              <a:solidFill>
                <a:schemeClr val="accent2"/>
              </a:solidFill>
              <a:latin typeface="ZABAVNIK" pitchFamily="2" charset="0"/>
            </a:endParaRPr>
          </a:p>
        </p:txBody>
      </p:sp>
      <p:sp>
        <p:nvSpPr>
          <p:cNvPr id="5134" name="TextBox 19"/>
          <p:cNvSpPr txBox="1">
            <a:spLocks noChangeArrowheads="1"/>
          </p:cNvSpPr>
          <p:nvPr/>
        </p:nvSpPr>
        <p:spPr bwMode="auto">
          <a:xfrm>
            <a:off x="5911850" y="6237288"/>
            <a:ext cx="3081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r-Cyrl-RS">
                <a:solidFill>
                  <a:schemeClr val="accent2"/>
                </a:solidFill>
                <a:latin typeface="ZABAVNIK" pitchFamily="2" charset="0"/>
              </a:rPr>
              <a:t>Научили смо на другом часу</a:t>
            </a:r>
            <a:endParaRPr lang="en-US">
              <a:solidFill>
                <a:schemeClr val="accent2"/>
              </a:solidFill>
              <a:latin typeface="ZABAVNIK" pitchFamily="2" charset="0"/>
            </a:endParaRPr>
          </a:p>
        </p:txBody>
      </p:sp>
      <p:sp>
        <p:nvSpPr>
          <p:cNvPr id="5135" name="TextBox 20"/>
          <p:cNvSpPr txBox="1">
            <a:spLocks noChangeArrowheads="1"/>
          </p:cNvSpPr>
          <p:nvPr/>
        </p:nvSpPr>
        <p:spPr bwMode="auto">
          <a:xfrm>
            <a:off x="206375" y="6237288"/>
            <a:ext cx="30654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sr-Cyrl-RS">
                <a:solidFill>
                  <a:schemeClr val="accent2"/>
                </a:solidFill>
                <a:latin typeface="ZABAVNIK" pitchFamily="2" charset="0"/>
              </a:rPr>
              <a:t>Научили смо на трећем часу</a:t>
            </a:r>
            <a:endParaRPr lang="en-US">
              <a:solidFill>
                <a:schemeClr val="accent2"/>
              </a:solidFill>
              <a:latin typeface="ZABAVNIK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46">
  <a:themeElements>
    <a:clrScheme name="powerpoint-template-24 7">
      <a:dk1>
        <a:srgbClr val="4D4D4D"/>
      </a:dk1>
      <a:lt1>
        <a:srgbClr val="FFFFFF"/>
      </a:lt1>
      <a:dk2>
        <a:srgbClr val="4D4D4D"/>
      </a:dk2>
      <a:lt2>
        <a:srgbClr val="888888"/>
      </a:lt2>
      <a:accent1>
        <a:srgbClr val="9E9E9E"/>
      </a:accent1>
      <a:accent2>
        <a:srgbClr val="BEBEBE"/>
      </a:accent2>
      <a:accent3>
        <a:srgbClr val="FFFFFF"/>
      </a:accent3>
      <a:accent4>
        <a:srgbClr val="404040"/>
      </a:accent4>
      <a:accent5>
        <a:srgbClr val="CCCCCC"/>
      </a:accent5>
      <a:accent6>
        <a:srgbClr val="ACACAC"/>
      </a:accent6>
      <a:hlink>
        <a:srgbClr val="C8C8C8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617180"/>
        </a:lt2>
        <a:accent1>
          <a:srgbClr val="85919F"/>
        </a:accent1>
        <a:accent2>
          <a:srgbClr val="96A3AF"/>
        </a:accent2>
        <a:accent3>
          <a:srgbClr val="FFFFFF"/>
        </a:accent3>
        <a:accent4>
          <a:srgbClr val="404040"/>
        </a:accent4>
        <a:accent5>
          <a:srgbClr val="C2C7CD"/>
        </a:accent5>
        <a:accent6>
          <a:srgbClr val="87939E"/>
        </a:accent6>
        <a:hlink>
          <a:srgbClr val="AFB9C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C8C8C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F20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D00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397AF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3892F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Theme146</Template>
  <TotalTime>2292</TotalTime>
  <Words>125</Words>
  <Application>Microsoft Office PowerPoint</Application>
  <PresentationFormat>On-screen Show (4:3)</PresentationFormat>
  <Paragraphs>49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Theme146</vt:lpstr>
      <vt:lpstr>Microsoft Word 97 - 2003 Document</vt:lpstr>
      <vt:lpstr>Presentation</vt:lpstr>
      <vt:lpstr>PowerPoint Presentation</vt:lpstr>
      <vt:lpstr>PowerPoint Presentation</vt:lpstr>
      <vt:lpstr>PowerPoint Presentation</vt:lpstr>
    </vt:vector>
  </TitlesOfParts>
  <Company>CET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Milos M.</dc:creator>
  <cp:lastModifiedBy>tanja</cp:lastModifiedBy>
  <cp:revision>182</cp:revision>
  <cp:lastPrinted>1601-01-01T00:00:00Z</cp:lastPrinted>
  <dcterms:created xsi:type="dcterms:W3CDTF">2005-03-02T08:24:37Z</dcterms:created>
  <dcterms:modified xsi:type="dcterms:W3CDTF">2013-04-18T08:30:41Z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