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pptx" ContentType="application/vnd.openxmlformats-officedocument.presentationml.presentation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56" r:id="rId2"/>
    <p:sldId id="260" r:id="rId3"/>
    <p:sldId id="258" r:id="rId4"/>
    <p:sldId id="257" r:id="rId5"/>
    <p:sldId id="261" r:id="rId6"/>
    <p:sldId id="262" r:id="rId7"/>
    <p:sldId id="259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33CC"/>
    <a:srgbClr val="FF0000"/>
    <a:srgbClr val="008080"/>
    <a:srgbClr val="006600"/>
    <a:srgbClr val="339966"/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sr-Cyrl-CS" alt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sr-Cyrl-CS" altLang="en-US"/>
              <a:t>Click to edit Master subtitle style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527AA6-9E81-45E5-90EB-B9300692F4E1}" type="slidenum">
              <a:rPr lang="sr-Cyrl-CS" altLang="en-US"/>
              <a:pPr/>
              <a:t>‹#›</a:t>
            </a:fld>
            <a:endParaRPr lang="sr-Cyrl-CS" altLang="en-US"/>
          </a:p>
        </p:txBody>
      </p:sp>
      <p:sp>
        <p:nvSpPr>
          <p:cNvPr id="38919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7F026-042F-4010-9E97-10EEB0AA0981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5E570-A9A6-415B-B5CC-F69883A966EB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39989-085F-4F7A-889F-E8DB134D05D9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5C7A43-E87D-464D-9CCC-C0F61A847987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C3210E-AEE0-4F0A-930E-984FDCD5B931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C3E0D-8B29-40E4-8709-C776CBCF758E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A9DE5-6C5E-4A09-BA48-718445EC98CD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4C778-E2CD-462B-A0D1-D62E1BA6B620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7B424-E159-407B-89A7-879D685A6B15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5588D-0984-4376-ACAE-8A43C0065679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r-Cyrl-C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9A014C0-85CA-4F31-8040-EB14AAB2286A}" type="slidenum">
              <a:rPr lang="sr-Cyrl-CS" altLang="en-US"/>
              <a:pPr/>
              <a:t>‹#›</a:t>
            </a:fld>
            <a:endParaRPr lang="sr-Cyrl-C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altLang="en-US" smtClean="0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altLang="en-US" smtClean="0"/>
              <a:t>Click to edit Master text styles</a:t>
            </a:r>
          </a:p>
          <a:p>
            <a:pPr lvl="1"/>
            <a:r>
              <a:rPr lang="sr-Cyrl-CS" altLang="en-US" smtClean="0"/>
              <a:t>Second level</a:t>
            </a:r>
          </a:p>
          <a:p>
            <a:pPr lvl="2"/>
            <a:r>
              <a:rPr lang="sr-Cyrl-CS" altLang="en-US" smtClean="0"/>
              <a:t>Third level</a:t>
            </a:r>
          </a:p>
          <a:p>
            <a:pPr lvl="3"/>
            <a:r>
              <a:rPr lang="sr-Cyrl-CS" altLang="en-US" smtClean="0"/>
              <a:t>Fourth level</a:t>
            </a:r>
          </a:p>
          <a:p>
            <a:pPr lvl="4"/>
            <a:r>
              <a:rPr lang="sr-Cyrl-CS" altLang="en-US" smtClean="0"/>
              <a:t>Fifth level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sr-Cyrl-C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sr-Cyrl-CS" alt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68331900-21A0-4E9B-BF37-8394AF1B633E}" type="slidenum">
              <a:rPr lang="sr-Cyrl-CS" altLang="en-US"/>
              <a:pPr/>
              <a:t>‹#›</a:t>
            </a:fld>
            <a:endParaRPr lang="sr-Cyrl-CS" altLang="en-US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package" Target="../embeddings/Microsoft_Office_PowerPoint_Presentation2.pptx"/><Relationship Id="rId3" Type="http://schemas.openxmlformats.org/officeDocument/2006/relationships/package" Target="../embeddings/Microsoft_Office_PowerPoint_Presentation1.pptx"/><Relationship Id="rId7" Type="http://schemas.openxmlformats.org/officeDocument/2006/relationships/oleObject" Target="../embeddings/Microsoft_Office_PowerPoint_97-2003_Presentation4.ppt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PowerPoint_97-2003_Presentation3.ppt"/><Relationship Id="rId11" Type="http://schemas.openxmlformats.org/officeDocument/2006/relationships/image" Target="../media/image19.png"/><Relationship Id="rId5" Type="http://schemas.openxmlformats.org/officeDocument/2006/relationships/oleObject" Target="../embeddings/Microsoft_Office_PowerPoint_97-2003_Presentation2.ppt"/><Relationship Id="rId10" Type="http://schemas.openxmlformats.org/officeDocument/2006/relationships/image" Target="../media/image18.png"/><Relationship Id="rId4" Type="http://schemas.openxmlformats.org/officeDocument/2006/relationships/oleObject" Target="../embeddings/Microsoft_Office_PowerPoint_97-2003_Presentation1.ppt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54038" y="414338"/>
            <a:ext cx="501650" cy="646112"/>
          </a:xfrm>
          <a:noFill/>
          <a:ln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547813" y="333375"/>
            <a:ext cx="72739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sr-Cyrl-CS" sz="4600">
                <a:solidFill>
                  <a:schemeClr val="tx2"/>
                </a:solidFill>
                <a:latin typeface="Garamond" pitchFamily="18" charset="0"/>
              </a:rPr>
              <a:t>Завод за унапређивање образовања и васпитања</a:t>
            </a:r>
            <a:endParaRPr lang="en-US" sz="4600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79388" y="1628775"/>
            <a:ext cx="2663825" cy="3671888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Аутори</a:t>
            </a:r>
            <a:r>
              <a:rPr lang="sr-Latn-C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endParaRPr lang="sr-Cyrl-CS" sz="16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sz="14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Наставни предмет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6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Тема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6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algn="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sz="1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Узраст:</a:t>
            </a:r>
            <a:endParaRPr lang="en-US" sz="16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2916238" y="1628775"/>
            <a:ext cx="6119812" cy="3671888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Бојана Стевановић- проф.историје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ОШ “Коста Абрашевић” - Ресник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Мања Стефановић-  проф. историје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ОШ “Коста Абрашевић” - Ресник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Снежана Марјановић- проф. информатике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ОШ “Коста Абрашевић” - Ресник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sr-Cyrl-CS" sz="800" b="1" i="1">
              <a:solidFill>
                <a:srgbClr val="0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Историја и свакодневни живот у прошлости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sr-Cyrl-CS" sz="1400" b="1" i="1">
              <a:solidFill>
                <a:srgbClr val="0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Доба витезова и принцеза</a:t>
            </a:r>
            <a:endParaRPr lang="en-US" b="1" i="1">
              <a:solidFill>
                <a:srgbClr val="0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sr-Cyrl-CS" sz="1400" b="1" i="1">
              <a:solidFill>
                <a:srgbClr val="0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sr-Cyrl-CS" b="1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Шести разред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/>
            <a:r>
              <a:rPr lang="sr-Cyrl-CS" sz="1200"/>
              <a:t>Кликните овде за унос приказа часа у </a:t>
            </a:r>
            <a:r>
              <a:rPr lang="sr-Latn-CS" sz="1200"/>
              <a:t>Word </a:t>
            </a:r>
            <a:r>
              <a:rPr lang="sr-Cyrl-CS" sz="1200"/>
              <a:t>документу!</a:t>
            </a:r>
            <a:endParaRPr lang="en-US" sz="1200"/>
          </a:p>
        </p:txBody>
      </p:sp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539750" y="5445125"/>
          <a:ext cx="1219200" cy="1152525"/>
        </p:xfrm>
        <a:graphic>
          <a:graphicData uri="http://schemas.openxmlformats.org/presentationml/2006/ole">
            <p:oleObj spid="_x0000_s14351" name="Picture" showAsIcon="1" r:id="rId4" imgW="914400" imgH="714240" progId="Word.Picture.8">
              <p:embed/>
            </p:oleObj>
          </a:graphicData>
        </a:graphic>
      </p:graphicFrame>
      <p:pic>
        <p:nvPicPr>
          <p:cNvPr id="14352" name="Picture 16" descr="вите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288" y="4652963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85728"/>
            <a:ext cx="4743458" cy="2524121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r-Cyrl-CS" sz="3700" b="1" dirty="0">
                <a:solidFill>
                  <a:srgbClr val="008080"/>
                </a:solidFill>
                <a:latin typeface="Harlow Solid Italic" pitchFamily="82" charset="0"/>
              </a:rPr>
              <a:t>Некада давно...</a:t>
            </a:r>
          </a:p>
          <a:p>
            <a:pPr>
              <a:buFont typeface="Wingdings" pitchFamily="2" charset="2"/>
              <a:buNone/>
            </a:pPr>
            <a:r>
              <a:rPr lang="sr-Cyrl-CS" sz="3700" b="1" dirty="0">
                <a:solidFill>
                  <a:srgbClr val="008080"/>
                </a:solidFill>
                <a:latin typeface="Harlow Solid Italic" pitchFamily="82" charset="0"/>
              </a:rPr>
              <a:t>Пронађен је штит...</a:t>
            </a:r>
          </a:p>
          <a:p>
            <a:pPr>
              <a:buFont typeface="Wingdings" pitchFamily="2" charset="2"/>
              <a:buNone/>
            </a:pPr>
            <a:r>
              <a:rPr lang="sr-Cyrl-CS" sz="3700" b="1" dirty="0">
                <a:solidFill>
                  <a:srgbClr val="008080"/>
                </a:solidFill>
                <a:latin typeface="Harlow Solid Italic" pitchFamily="82" charset="0"/>
              </a:rPr>
              <a:t>На коме је писало:</a:t>
            </a:r>
          </a:p>
          <a:p>
            <a:pPr algn="ctr">
              <a:buFont typeface="Wingdings" pitchFamily="2" charset="2"/>
              <a:buNone/>
            </a:pPr>
            <a:r>
              <a:rPr lang="sr-Cyrl-CS" sz="37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sr-Cyrl-CS" b="1" dirty="0">
              <a:solidFill>
                <a:srgbClr val="FFFF00"/>
              </a:solidFill>
            </a:endParaRPr>
          </a:p>
        </p:txBody>
      </p:sp>
      <p:pic>
        <p:nvPicPr>
          <p:cNvPr id="33796" name="Picture 4" descr="вит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620713"/>
            <a:ext cx="1524000" cy="1524000"/>
          </a:xfrm>
          <a:prstGeom prst="rect">
            <a:avLst/>
          </a:prstGeom>
          <a:noFill/>
        </p:spPr>
      </p:pic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643050"/>
            <a:ext cx="478634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714744" y="285749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sr-Cyrl-CS" sz="3200" b="1" dirty="0" smtClean="0">
                <a:solidFill>
                  <a:srgbClr val="C00000"/>
                </a:solidFill>
                <a:latin typeface="Comic Sans MS" pitchFamily="66" charset="0"/>
              </a:rPr>
              <a:t>Живот краљу</a:t>
            </a:r>
            <a:r>
              <a:rPr lang="sr-Cyrl-CS" sz="2800" b="1" dirty="0" smtClean="0">
                <a:solidFill>
                  <a:srgbClr val="C00000"/>
                </a:solidFill>
                <a:latin typeface="Comic Sans MS" pitchFamily="66" charset="0"/>
              </a:rPr>
              <a:t>,</a:t>
            </a:r>
            <a:endParaRPr lang="sr-Cyrl-CS" sz="2800" b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14744" y="214311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sr-Cyrl-CS" sz="3200" b="1" dirty="0" smtClean="0">
                <a:solidFill>
                  <a:srgbClr val="C00000"/>
                </a:solidFill>
                <a:latin typeface="Comic Sans MS" pitchFamily="66" charset="0"/>
              </a:rPr>
              <a:t>Душа Богу,</a:t>
            </a:r>
          </a:p>
          <a:p>
            <a:pPr algn="ctr">
              <a:buFont typeface="Wingdings" pitchFamily="2" charset="2"/>
              <a:buNone/>
            </a:pPr>
            <a:r>
              <a:rPr lang="sr-Cyrl-CS" b="1" dirty="0" smtClean="0">
                <a:solidFill>
                  <a:srgbClr val="C00000"/>
                </a:solidFill>
                <a:latin typeface="Comic Sans MS" pitchFamily="66" charset="0"/>
              </a:rPr>
              <a:t>    </a:t>
            </a:r>
            <a:endParaRPr lang="sr-Cyrl-CS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00562" y="3500438"/>
            <a:ext cx="29450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sr-Cyrl-CS" sz="3200" b="1" dirty="0" smtClean="0">
                <a:solidFill>
                  <a:srgbClr val="C00000"/>
                </a:solidFill>
                <a:latin typeface="Comic Sans MS" pitchFamily="66" charset="0"/>
              </a:rPr>
              <a:t>Срце </a:t>
            </a:r>
            <a:r>
              <a:rPr lang="sr-Cyrl-CS" sz="3200" b="1" dirty="0" smtClean="0">
                <a:solidFill>
                  <a:srgbClr val="C00000"/>
                </a:solidFill>
                <a:latin typeface="Comic Sans MS" pitchFamily="66" charset="0"/>
              </a:rPr>
              <a:t>дамама</a:t>
            </a:r>
            <a:r>
              <a:rPr lang="sr-Cyrl-CS" sz="3200" b="1" dirty="0" smtClean="0">
                <a:solidFill>
                  <a:srgbClr val="C00000"/>
                </a:solidFill>
                <a:latin typeface="Comic Sans MS" pitchFamily="66" charset="0"/>
              </a:rPr>
              <a:t>!</a:t>
            </a:r>
            <a:endParaRPr lang="sr-Cyrl-C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71 0.09884 L 0.0592 0.26157 C 0.06302 0.2956 0.06528 0.34676 0.06528 0.40023 C 0.06528 0.46088 0.06302 0.50972 0.0592 0.54398 L 0.04271 0.7074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243888" cy="43132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Крсте, ти радости света, освећен си крвљу Исуса.</a:t>
            </a:r>
          </a:p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Са Крста небеску правду дели, Бог краљ наш.</a:t>
            </a:r>
          </a:p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Победник влада, ништећи зло и покоривши ђавола.</a:t>
            </a:r>
          </a:p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Моћну жртву на крсту Спаситељ је поднео за нас.</a:t>
            </a:r>
          </a:p>
          <a:p>
            <a:pPr>
              <a:buFont typeface="Wingdings" pitchFamily="2" charset="2"/>
              <a:buNone/>
            </a:pPr>
            <a:endParaRPr lang="sr-Cyrl-CS" sz="2300" b="1" i="1" dirty="0">
              <a:solidFill>
                <a:srgbClr val="00808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Он носи трофеје победе, раскинувши окове телесног.</a:t>
            </a:r>
          </a:p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Иако прикован, Краљ највећи, нас је ослободио.</a:t>
            </a:r>
          </a:p>
          <a:p>
            <a:pPr>
              <a:buFont typeface="Wingdings" pitchFamily="2" charset="2"/>
              <a:buNone/>
            </a:pP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Свој живот на Крсту давши, Он смрт је победио</a:t>
            </a:r>
            <a:r>
              <a:rPr lang="sr-Cyrl-CS" sz="2300" i="1" dirty="0">
                <a:latin typeface="Comic Sans MS" pitchFamily="66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sr-Cyrl-CS" sz="2300" i="1" dirty="0">
              <a:latin typeface="Comic Sans MS" pitchFamily="66" charset="0"/>
            </a:endParaRPr>
          </a:p>
          <a:p>
            <a:pPr algn="r">
              <a:buFont typeface="Wingdings" pitchFamily="2" charset="2"/>
              <a:buNone/>
            </a:pPr>
            <a:r>
              <a:rPr lang="sr-Cyrl-CS" sz="2300" i="1" dirty="0">
                <a:latin typeface="Comic Sans MS" pitchFamily="66" charset="0"/>
              </a:rPr>
              <a:t>	</a:t>
            </a:r>
            <a:r>
              <a:rPr lang="sr-Cyrl-CS" sz="2300" b="1" i="1" dirty="0">
                <a:solidFill>
                  <a:srgbClr val="008080"/>
                </a:solidFill>
                <a:latin typeface="Comic Sans MS" pitchFamily="66" charset="0"/>
              </a:rPr>
              <a:t>Флак Албин Алкуин (753 – 804)</a:t>
            </a:r>
          </a:p>
        </p:txBody>
      </p:sp>
      <p:pic>
        <p:nvPicPr>
          <p:cNvPr id="29700" name="Picture 4" descr="вит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375" y="549275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250"/>
                            </p:stCondLst>
                            <p:childTnLst>
                              <p:par>
                                <p:cTn id="23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650"/>
                            </p:stCondLst>
                            <p:childTnLst>
                              <p:par>
                                <p:cTn id="29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300"/>
                            </p:stCondLst>
                            <p:childTnLst>
                              <p:par>
                                <p:cTn id="3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750"/>
                            </p:stCondLst>
                            <p:childTnLst>
                              <p:par>
                                <p:cTn id="41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100"/>
                            </p:stCondLst>
                            <p:childTnLst>
                              <p:par>
                                <p:cTn id="4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67 -0.05333  C 0.081 -0.06533  0.102 -0.072  0.124 -0.072  C 0.149 -0.072  0.169 -0.06533  0.183 -0.05333  L 0.25 0  E" pathEditMode="relative" ptsTypes="">
                                      <p:cBhvr>
                                        <p:cTn id="55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297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97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>
                <a:solidFill>
                  <a:srgbClr val="008080"/>
                </a:solidFill>
              </a:rPr>
              <a:t>ДОБА ВИТЕЗОВА И ПРИНЦЕЗА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7687"/>
          </a:xfrm>
        </p:spPr>
        <p:txBody>
          <a:bodyPr/>
          <a:lstStyle/>
          <a:p>
            <a:pPr marL="552450" indent="-552450">
              <a:buFont typeface="Wingdings" pitchFamily="2" charset="2"/>
              <a:buNone/>
            </a:pPr>
            <a:r>
              <a:rPr lang="sr-Cyrl-CS" sz="2600"/>
              <a:t> </a:t>
            </a:r>
            <a:r>
              <a:rPr lang="sr-Cyrl-CS" sz="2600" b="1">
                <a:solidFill>
                  <a:srgbClr val="008080"/>
                </a:solidFill>
              </a:rPr>
              <a:t>СИЖЕ РАДА:</a:t>
            </a:r>
          </a:p>
          <a:p>
            <a:pPr marL="552450" indent="-552450">
              <a:buClr>
                <a:srgbClr val="006600"/>
              </a:buClr>
              <a:buSzPct val="110000"/>
              <a:buFont typeface="Webdings" pitchFamily="18" charset="2"/>
              <a:buChar char=""/>
            </a:pPr>
            <a:r>
              <a:rPr lang="sr-Cyrl-CS" sz="2600" b="1">
                <a:solidFill>
                  <a:srgbClr val="008080"/>
                </a:solidFill>
              </a:rPr>
              <a:t>Рад је замишљен као корелација историје и изборног предмета, свакодневни живот у прошлости</a:t>
            </a:r>
          </a:p>
          <a:p>
            <a:pPr marL="552450" indent="-552450">
              <a:buClr>
                <a:srgbClr val="006600"/>
              </a:buClr>
              <a:buSzPct val="110000"/>
              <a:buFont typeface="Webdings" pitchFamily="18" charset="2"/>
              <a:buChar char=""/>
            </a:pPr>
            <a:r>
              <a:rPr lang="sr-Cyrl-CS" sz="2600" b="1">
                <a:solidFill>
                  <a:srgbClr val="008080"/>
                </a:solidFill>
              </a:rPr>
              <a:t>Циљ је обједињавање знања о средњем веку кроз причу о витезовима, која је деци позната и занимљива</a:t>
            </a:r>
          </a:p>
        </p:txBody>
      </p:sp>
      <p:pic>
        <p:nvPicPr>
          <p:cNvPr id="11268" name="Picture 4" descr="вит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0" y="4652963"/>
            <a:ext cx="1524000" cy="1524000"/>
          </a:xfrm>
          <a:prstGeom prst="rect">
            <a:avLst/>
          </a:prstGeom>
          <a:noFill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836613"/>
            <a:ext cx="16954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908050"/>
            <a:ext cx="16954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6 0.01389 C -0.05955 0.00278 -0.05782 0.00949 -0.06164 -0.00625 C -0.06354 -0.01365 -0.08351 -0.03518 -0.08837 -0.04166 C -0.09653 -0.05277 -0.10348 -0.06319 -0.11493 -0.06852 C -0.12049 -0.06782 -0.1342 -0.06898 -0.14167 -0.06389 C -0.14948 -0.05856 -0.16389 -0.03541 -0.16823 -0.02407 C -0.17205 -0.01412 -0.17396 -0.00532 -0.18004 0.00278 C -0.18056 0.00486 -0.18039 0.01088 -0.18177 0.00926 C -0.18351 0.00648 -0.18229 0.00162 -0.18334 -0.00185 C -0.1849 -0.00717 -0.1875 -0.00879 -0.18993 -0.01296 C -0.19549 -0.02245 -0.20122 -0.03102 -0.2099 -0.03518 C -0.22032 -0.03449 -0.23021 -0.03449 -0.24011 -0.03287 C -0.24341 -0.03217 -0.25018 -0.02847 -0.25018 -0.02824 C -0.2533 -0.02407 -0.25834 -0.02106 -0.26007 -0.01504 C -0.26077 -0.01273 -0.26077 -0.01018 -0.26198 -0.00833 C -0.26285 -0.00625 -0.26511 -0.00532 -0.26684 -0.00393 C -0.26997 0.00232 -0.27136 0.00834 -0.275 0.01389 C -0.27622 -0.00902 -0.27327 -0.01967 -0.28334 -0.03518 C -0.2875 -0.04097 -0.29132 -0.04953 -0.2967 -0.05277 C -0.29983 -0.05463 -0.30677 -0.0574 -0.30677 -0.05717 C -0.33976 -0.05416 -0.3224 -0.06273 -0.3349 -0.04838 C -0.33716 -0.04583 -0.33976 -0.04375 -0.34167 -0.04166 C -0.34497 -0.03865 -0.35157 -0.03287 -0.35157 -0.03264 C -0.3566 -0.02361 -0.35955 -0.01342 -0.36337 -0.00393 C -0.37292 0.01898 -0.36771 0.0007 -0.3717 0.01598 C -0.37292 -3.33333E-6 -0.37361 -0.01875 -0.38021 -0.03287 C -0.38212 -0.0375 -0.38455 -0.04189 -0.38664 -0.04629 C -0.38768 -0.04838 -0.39011 -0.05277 -0.39011 -0.05254 C -0.40382 -0.05162 -0.40886 -0.05393 -0.41823 -0.04838 C -0.42066 -0.04699 -0.42275 -0.04514 -0.425 -0.04398 C -0.4283 -0.04236 -0.4349 -0.03958 -0.4349 -0.03935 C -0.44202 -0.03055 -0.44254 -0.02777 -0.44497 -0.01504 C -0.45452 -0.03264 -0.4507 -0.02523 -0.4566 -0.03727 C -0.45851 -0.0412 -0.4625 -0.04282 -0.46493 -0.04629 C -0.47153 -0.04467 -0.47848 -0.04444 -0.4849 -0.04166 C -0.49549 -0.0368 -0.50087 -0.02268 -0.50834 -0.01296 C -0.50886 -0.01064 -0.50903 -0.00833 -0.5099 -0.00625 C -0.51077 -0.00439 -0.51268 -0.0037 -0.51337 -0.00185 C -0.51389 -0.00046 -0.51719 0.01412 -0.51823 0.01829 C -0.51893 0.01227 -0.51979 0.00047 -0.5217 -0.00625 C -0.52657 -0.02338 -0.5375 -0.03402 -0.5467 -0.04629 C -0.55608 -0.04375 -0.56545 -0.03634 -0.5717 -0.02615 C -0.57848 -0.01527 -0.57101 -0.02291 -0.58004 -0.01504 C -0.58351 -0.00578 -0.58507 0.00116 -0.58664 0.01158 C -0.58872 -0.02037 -0.58473 -0.00764 -0.59497 -0.02847 C -0.59618 -0.03055 -0.59532 -0.03379 -0.59688 -0.03518 C -0.59966 -0.03796 -0.60677 -0.03958 -0.60677 -0.03935 C -0.61789 -0.03634 -0.62848 -0.03287 -0.64011 -0.03055 C -0.64098 -0.0287 -0.64723 -0.01828 -0.64844 -0.01504 C -0.64966 -0.01088 -0.6507 -0.00625 -0.65157 -0.00185 C -0.65226 0.00047 -0.65348 0.00486 -0.65348 0.0051 C -0.65712 -0.01041 -0.65417 -0.00486 -0.6599 -0.01296 C -0.6625 -0.02615 -0.66684 -0.0375 -0.67657 -0.04166 C -0.68768 -0.05648 -0.69132 -0.0368 -0.6967 -0.02847 C -0.69792 -0.02639 -0.70018 -0.02592 -0.70157 -0.02407 C -0.7092 -0.01389 -0.70643 -0.01064 -0.71667 -0.00393 C -0.71841 0.00371 -0.72188 0.00718 -0.725 0.01389 C -0.73247 -0.01365 -0.74132 -0.05416 -0.76511 -0.06389 C -0.7816 -0.06134 -0.78004 -0.05856 -0.79358 -0.05069 C -0.80174 -0.04583 -0.79861 -0.05162 -0.80695 -0.04398 C -0.81719 -0.03379 -0.80556 -0.03912 -0.81823 -0.03518 C -0.82518 -0.03055 -0.82986 -0.0243 -0.83664 -0.01944 C -0.84115 -0.01041 -0.84323 -0.00115 -0.84497 0.00926 C -0.84688 -0.0074 -0.84653 -0.02152 -0.85365 -0.03518 C -0.85591 -0.04722 -0.85834 -0.04537 -0.86337 -0.05509 C -0.86997 -0.05439 -0.87743 -0.05671 -0.88334 -0.05277 C -0.88646 -0.05069 -0.88559 -0.04398 -0.88664 -0.03958 C -0.88785 -0.03472 -0.89045 -0.03078 -0.89167 -0.02615 C -0.8941 0.04514 -0.89045 -0.00115 -0.89861 0.03148 C -0.9 0.025 -0.90035 0.01736 -0.9033 0.01158 C -0.90677 0.00486 -0.90729 0.00394 -0.91007 -0.00393 C -0.91181 -0.00995 -0.91302 -0.01481 -0.91667 -0.01944 " pathEditMode="relative" rAng="0" ptsTypes="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algn="ctr"/>
            <a:r>
              <a:rPr lang="ru-RU" b="1">
                <a:solidFill>
                  <a:srgbClr val="008080"/>
                </a:solidFill>
              </a:rPr>
              <a:t>Мотивација</a:t>
            </a:r>
            <a:endParaRPr lang="sr-Cyrl-CS" b="1">
              <a:solidFill>
                <a:srgbClr val="00808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7605736" cy="5078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dirty="0">
                <a:solidFill>
                  <a:srgbClr val="008080"/>
                </a:solidFill>
              </a:rPr>
              <a:t>Ову тему смо изабрали јер даје могућност корелације историје и свакодневног живота у </a:t>
            </a:r>
            <a:r>
              <a:rPr lang="sr-Cyrl-CS" dirty="0" smtClean="0">
                <a:solidFill>
                  <a:srgbClr val="008080"/>
                </a:solidFill>
              </a:rPr>
              <a:t>прошлости. Прича о витезовима </a:t>
            </a:r>
            <a:r>
              <a:rPr lang="sr-Cyrl-CS" dirty="0">
                <a:solidFill>
                  <a:srgbClr val="008080"/>
                </a:solidFill>
              </a:rPr>
              <a:t>је деци интересантна и пријемчива па је уједно и корисна за усвајање нових садржаја. Разговором о витезовима и витешком идеалу потенцирамо праве вредности, кој</a:t>
            </a:r>
            <a:r>
              <a:rPr lang="en-US" dirty="0">
                <a:solidFill>
                  <a:srgbClr val="008080"/>
                </a:solidFill>
              </a:rPr>
              <a:t>e</a:t>
            </a:r>
            <a:r>
              <a:rPr lang="sr-Cyrl-CS" dirty="0">
                <a:solidFill>
                  <a:srgbClr val="008080"/>
                </a:solidFill>
              </a:rPr>
              <a:t> нам дају могућност да и васпитно утичемо на ученике.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6021388"/>
            <a:ext cx="8497887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/>
          <a:srcRect r="4970" b="16255"/>
          <a:stretch>
            <a:fillRect/>
          </a:stretch>
        </p:blipFill>
        <p:spPr bwMode="auto">
          <a:xfrm>
            <a:off x="6858016" y="357166"/>
            <a:ext cx="18573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576263"/>
          </a:xfrm>
        </p:spPr>
        <p:txBody>
          <a:bodyPr/>
          <a:lstStyle/>
          <a:p>
            <a:r>
              <a:rPr lang="ru-RU" sz="3800" b="1">
                <a:solidFill>
                  <a:srgbClr val="008080"/>
                </a:solidFill>
              </a:rPr>
              <a:t>Увођење новине</a:t>
            </a:r>
            <a:endParaRPr lang="sr-Cyrl-CS" sz="3800" b="1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569325" cy="56165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r-Cyrl-CS" sz="1900" b="1" dirty="0">
                <a:solidFill>
                  <a:srgbClr val="008080"/>
                </a:solidFill>
              </a:rPr>
              <a:t>Нови предмет </a:t>
            </a:r>
            <a:endParaRPr lang="sr-Cyrl-CS" sz="1900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</a:pPr>
            <a:r>
              <a:rPr lang="sr-Cyrl-CS" sz="1900" dirty="0">
                <a:solidFill>
                  <a:srgbClr val="008080"/>
                </a:solidFill>
              </a:rPr>
              <a:t>Изборни предмет свакодневни живот у прошлости је нови предмет у шестом разреду, ради се по први пут и новина је сам по себи, поготово што не постоји посебна припрема наставника за извођење наставног плана и програма (семинари, приручници...). </a:t>
            </a:r>
            <a:endParaRPr lang="sr-Cyrl-CS" sz="1900" b="1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r-Cyrl-CS" sz="1900" b="1" dirty="0">
                <a:solidFill>
                  <a:srgbClr val="008080"/>
                </a:solidFill>
              </a:rPr>
              <a:t>Нов приступ теми</a:t>
            </a:r>
            <a:endParaRPr lang="sr-Cyrl-CS" sz="1900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</a:pPr>
            <a:r>
              <a:rPr lang="sr-Cyrl-CS" sz="1900" dirty="0">
                <a:solidFill>
                  <a:srgbClr val="008080"/>
                </a:solidFill>
              </a:rPr>
              <a:t>Обрада теме </a:t>
            </a:r>
            <a:r>
              <a:rPr lang="sr-Cyrl-CS" sz="1900" i="1" dirty="0">
                <a:solidFill>
                  <a:srgbClr val="008080"/>
                </a:solidFill>
              </a:rPr>
              <a:t>Основне одлике средњег века  </a:t>
            </a:r>
            <a:r>
              <a:rPr lang="sr-Cyrl-CS" sz="1900" dirty="0">
                <a:solidFill>
                  <a:srgbClr val="008080"/>
                </a:solidFill>
              </a:rPr>
              <a:t>кроз причу о витезовима и принцезама је новина, јер децу уводи у нове садржаје кроз познате представе о средњем веку.</a:t>
            </a:r>
            <a:endParaRPr lang="sr-Cyrl-CS" sz="1900" b="1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r-Cyrl-CS" sz="1900" b="1" dirty="0">
                <a:solidFill>
                  <a:srgbClr val="008080"/>
                </a:solidFill>
              </a:rPr>
              <a:t>Нове наставне методе </a:t>
            </a:r>
            <a:endParaRPr lang="sr-Cyrl-CS" sz="1900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</a:pPr>
            <a:r>
              <a:rPr lang="sr-Cyrl-CS" sz="1900" dirty="0">
                <a:solidFill>
                  <a:srgbClr val="008080"/>
                </a:solidFill>
              </a:rPr>
              <a:t>За реализацију часова коришћене су методе које ученика стављају у први план, чиме ученик постаје активан чинилац и креатор часа. Примена оваквих метода има за циљ активирање пажње и знања ученика кроз индивидуало ангажовање на часу. </a:t>
            </a:r>
            <a:endParaRPr lang="sr-Cyrl-CS" sz="1900" b="1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r-Cyrl-CS" sz="1900" b="1" dirty="0">
                <a:solidFill>
                  <a:srgbClr val="008080"/>
                </a:solidFill>
              </a:rPr>
              <a:t>Нова наставна средства</a:t>
            </a:r>
            <a:endParaRPr lang="sr-Cyrl-CS" sz="1900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</a:pPr>
            <a:r>
              <a:rPr lang="sr-Cyrl-CS" sz="1900" dirty="0">
                <a:solidFill>
                  <a:srgbClr val="008080"/>
                </a:solidFill>
              </a:rPr>
              <a:t>Рачунар као савремено наставно средство даје могућност да се часови оживе кроз аудио и визуелне </a:t>
            </a:r>
            <a:r>
              <a:rPr lang="sr-Cyrl-CS" sz="1900" dirty="0" smtClean="0">
                <a:solidFill>
                  <a:srgbClr val="008080"/>
                </a:solidFill>
              </a:rPr>
              <a:t>садржаје.</a:t>
            </a:r>
            <a:r>
              <a:rPr lang="en-US" sz="1900" dirty="0" smtClean="0">
                <a:solidFill>
                  <a:srgbClr val="008080"/>
                </a:solidFill>
              </a:rPr>
              <a:t> </a:t>
            </a:r>
            <a:endParaRPr lang="sr-Cyrl-CS" sz="1900" dirty="0">
              <a:solidFill>
                <a:srgbClr val="00808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r-Cyrl-CS" sz="1900" b="1" dirty="0">
                <a:solidFill>
                  <a:srgbClr val="008080"/>
                </a:solidFill>
              </a:rPr>
              <a:t>Тематско планирање</a:t>
            </a:r>
          </a:p>
          <a:p>
            <a:pPr>
              <a:lnSpc>
                <a:spcPct val="80000"/>
              </a:lnSpc>
            </a:pPr>
            <a:r>
              <a:rPr lang="sr-Cyrl-CS" sz="1900" dirty="0">
                <a:solidFill>
                  <a:srgbClr val="008080"/>
                </a:solidFill>
              </a:rPr>
              <a:t>Тематски приступ наставним садржајима даје могућност ученицима да боље и дуготрајније усвоје знања.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388" y="260350"/>
            <a:ext cx="1371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5786" y="214290"/>
          <a:ext cx="2000264" cy="1562706"/>
        </p:xfrm>
        <a:graphic>
          <a:graphicData uri="http://schemas.openxmlformats.org/presentationml/2006/ole">
            <p:oleObj spid="_x0000_s30760" name="Presentation" showAsIcon="1" r:id="rId3" imgW="914400" imgH="714240" progId="PowerPoint.Show.12">
              <p:embed/>
            </p:oleObj>
          </a:graphicData>
        </a:graphic>
      </p:graphicFrame>
      <p:graphicFrame>
        <p:nvGraphicFramePr>
          <p:cNvPr id="30740" name="Object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92950" y="4508500"/>
          <a:ext cx="1873250" cy="1462088"/>
        </p:xfrm>
        <a:graphic>
          <a:graphicData uri="http://schemas.openxmlformats.org/presentationml/2006/ole">
            <p:oleObj spid="_x0000_s30740" name="Presentation" showAsIcon="1" r:id="rId4" imgW="914400" imgH="714240" progId="PowerPoint.Show.8">
              <p:embed/>
            </p:oleObj>
          </a:graphicData>
        </a:graphic>
      </p:graphicFrame>
      <p:graphicFrame>
        <p:nvGraphicFramePr>
          <p:cNvPr id="30739" name="Object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16463" y="4489450"/>
          <a:ext cx="2087562" cy="1520825"/>
        </p:xfrm>
        <a:graphic>
          <a:graphicData uri="http://schemas.openxmlformats.org/presentationml/2006/ole">
            <p:oleObj spid="_x0000_s30739" name="Presentation" showAsIcon="1" r:id="rId5" imgW="914400" imgH="714240" progId="PowerPoint.Show.8">
              <p:embed/>
            </p:oleObj>
          </a:graphicData>
        </a:graphic>
      </p:graphicFrame>
      <p:graphicFrame>
        <p:nvGraphicFramePr>
          <p:cNvPr id="30730" name="Object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5288" y="4508500"/>
          <a:ext cx="2016125" cy="1574800"/>
        </p:xfrm>
        <a:graphic>
          <a:graphicData uri="http://schemas.openxmlformats.org/presentationml/2006/ole">
            <p:oleObj spid="_x0000_s30730" name="Presentation" showAsIcon="1" r:id="rId6" imgW="914400" imgH="714240" progId="PowerPoint.Show.8">
              <p:embed/>
            </p:oleObj>
          </a:graphicData>
        </a:graphic>
      </p:graphicFrame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395288" y="5013325"/>
            <a:ext cx="1944687" cy="1223963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/>
              <a:t>ПРВИ ЧАС</a:t>
            </a:r>
          </a:p>
        </p:txBody>
      </p:sp>
      <p:graphicFrame>
        <p:nvGraphicFramePr>
          <p:cNvPr id="30735" name="Object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84438" y="4508500"/>
          <a:ext cx="2087562" cy="1573213"/>
        </p:xfrm>
        <a:graphic>
          <a:graphicData uri="http://schemas.openxmlformats.org/presentationml/2006/ole">
            <p:oleObj spid="_x0000_s30735" name="Presentation" showAsIcon="1" r:id="rId7" imgW="914400" imgH="714240" progId="PowerPoint.Show.8">
              <p:embed/>
            </p:oleObj>
          </a:graphicData>
        </a:graphic>
      </p:graphicFrame>
      <p:sp>
        <p:nvSpPr>
          <p:cNvPr id="30736" name="AutoShape 16"/>
          <p:cNvSpPr>
            <a:spLocks noChangeArrowheads="1"/>
          </p:cNvSpPr>
          <p:nvPr/>
        </p:nvSpPr>
        <p:spPr bwMode="auto">
          <a:xfrm>
            <a:off x="2484438" y="5013325"/>
            <a:ext cx="2016125" cy="1223963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/>
              <a:t>ДРУГИ ЧАС</a:t>
            </a:r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>
            <a:off x="4787900" y="5013325"/>
            <a:ext cx="2016125" cy="1296988"/>
          </a:xfrm>
          <a:prstGeom prst="horizontalScroll">
            <a:avLst>
              <a:gd name="adj" fmla="val 1248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/>
              <a:t>ТРЕЋИ ЧАС</a:t>
            </a:r>
          </a:p>
        </p:txBody>
      </p:sp>
      <p:sp>
        <p:nvSpPr>
          <p:cNvPr id="30738" name="AutoShape 18"/>
          <p:cNvSpPr>
            <a:spLocks noChangeArrowheads="1"/>
          </p:cNvSpPr>
          <p:nvPr/>
        </p:nvSpPr>
        <p:spPr bwMode="auto">
          <a:xfrm>
            <a:off x="7092950" y="5084763"/>
            <a:ext cx="1871663" cy="1223962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/>
              <a:t>ЧЕТВРТИ ЧАС</a:t>
            </a:r>
          </a:p>
        </p:txBody>
      </p:sp>
      <p:pic>
        <p:nvPicPr>
          <p:cNvPr id="30741" name="Picture 21" descr="вите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34314" y="2071678"/>
            <a:ext cx="1309686" cy="1309686"/>
          </a:xfrm>
          <a:prstGeom prst="rect">
            <a:avLst/>
          </a:prstGeom>
          <a:noFill/>
        </p:spPr>
      </p:pic>
      <p:pic>
        <p:nvPicPr>
          <p:cNvPr id="30752" name="Picture 32" descr="ANGDG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58748" y="3286124"/>
            <a:ext cx="989087" cy="1225549"/>
          </a:xfrm>
          <a:prstGeom prst="rect">
            <a:avLst/>
          </a:prstGeom>
          <a:noFill/>
        </p:spPr>
      </p:pic>
      <p:pic>
        <p:nvPicPr>
          <p:cNvPr id="30753" name="Picture 33" descr="ANGDG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572396" y="3357562"/>
            <a:ext cx="923925" cy="1143000"/>
          </a:xfrm>
          <a:prstGeom prst="rect">
            <a:avLst/>
          </a:prstGeom>
          <a:noFill/>
        </p:spPr>
      </p:pic>
      <p:pic>
        <p:nvPicPr>
          <p:cNvPr id="30754" name="Picture 34" descr="ANGDG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86636" y="3286124"/>
            <a:ext cx="990040" cy="1225549"/>
          </a:xfrm>
          <a:prstGeom prst="rect">
            <a:avLst/>
          </a:prstGeom>
          <a:noFill/>
        </p:spPr>
      </p:pic>
      <p:pic>
        <p:nvPicPr>
          <p:cNvPr id="30755" name="Picture 35" descr="ANGDG1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57818" y="3286124"/>
            <a:ext cx="930275" cy="1152525"/>
          </a:xfrm>
          <a:prstGeom prst="rect">
            <a:avLst/>
          </a:prstGeom>
          <a:noFill/>
        </p:spPr>
      </p:pic>
      <p:sp>
        <p:nvSpPr>
          <p:cNvPr id="30760" name="DownRibbonSharp"/>
          <p:cNvSpPr>
            <a:spLocks noEditPoints="1" noChangeArrowheads="1"/>
          </p:cNvSpPr>
          <p:nvPr/>
        </p:nvSpPr>
        <p:spPr bwMode="auto">
          <a:xfrm>
            <a:off x="571472" y="714356"/>
            <a:ext cx="2374901" cy="1143008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/>
            <a:r>
              <a:rPr lang="sr-Cyrl-CS" sz="1600" b="1" dirty="0"/>
              <a:t>Презен</a:t>
            </a:r>
          </a:p>
          <a:p>
            <a:pPr algn="ctr"/>
            <a:r>
              <a:rPr lang="sr-Cyrl-CS" sz="1600" b="1" dirty="0"/>
              <a:t>тација: Први час</a:t>
            </a:r>
          </a:p>
        </p:txBody>
      </p:sp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86314" y="214290"/>
          <a:ext cx="1920253" cy="1500198"/>
        </p:xfrm>
        <a:graphic>
          <a:graphicData uri="http://schemas.openxmlformats.org/presentationml/2006/ole">
            <p:oleObj spid="_x0000_s30759" name="Presentation" showAsIcon="1" r:id="rId13" imgW="914400" imgH="714240" progId="PowerPoint.Show.12">
              <p:embed/>
            </p:oleObj>
          </a:graphicData>
        </a:graphic>
      </p:graphicFrame>
      <p:sp>
        <p:nvSpPr>
          <p:cNvPr id="18" name="DownRibbonSharp"/>
          <p:cNvSpPr>
            <a:spLocks noEditPoints="1" noChangeArrowheads="1"/>
          </p:cNvSpPr>
          <p:nvPr/>
        </p:nvSpPr>
        <p:spPr bwMode="auto">
          <a:xfrm>
            <a:off x="4572000" y="714356"/>
            <a:ext cx="2303463" cy="1143008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/>
            <a:r>
              <a:rPr lang="sr-Cyrl-CS" sz="1600" b="1" dirty="0"/>
              <a:t>Презен</a:t>
            </a:r>
          </a:p>
          <a:p>
            <a:pPr algn="ctr"/>
            <a:r>
              <a:rPr lang="sr-Cyrl-CS" sz="1600" b="1" dirty="0"/>
              <a:t>тација: </a:t>
            </a:r>
            <a:r>
              <a:rPr lang="sr-Cyrl-CS" sz="1600" b="1" dirty="0" smtClean="0"/>
              <a:t>Други </a:t>
            </a:r>
            <a:r>
              <a:rPr lang="sr-Cyrl-CS" sz="1600" b="1" dirty="0"/>
              <a:t>час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-0.89826 0.004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</TotalTime>
  <Words>437</Words>
  <Application>Microsoft PowerPoint</Application>
  <PresentationFormat>On-screen Show (4:3)</PresentationFormat>
  <Paragraphs>70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Edge</vt:lpstr>
      <vt:lpstr>Microsoft Word Picture</vt:lpstr>
      <vt:lpstr>Presentation</vt:lpstr>
      <vt:lpstr>Microsoft Office PowerPoint 97-2003 Presentation</vt:lpstr>
      <vt:lpstr>Microsoft Office PowerPoint Presentation</vt:lpstr>
      <vt:lpstr>Slide 1</vt:lpstr>
      <vt:lpstr>Slide 2</vt:lpstr>
      <vt:lpstr>Slide 3</vt:lpstr>
      <vt:lpstr>ДОБА ВИТЕЗОВА И ПРИНЦЕЗА</vt:lpstr>
      <vt:lpstr>Мотивација</vt:lpstr>
      <vt:lpstr>Увођење новине</vt:lpstr>
      <vt:lpstr>Slide 7</vt:lpstr>
    </vt:vector>
  </TitlesOfParts>
  <Manager/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Milos M.</dc:creator>
  <cp:keywords/>
  <dc:description/>
  <cp:lastModifiedBy>Vlada</cp:lastModifiedBy>
  <cp:revision>84</cp:revision>
  <cp:lastPrinted>1601-01-01T00:00:00Z</cp:lastPrinted>
  <dcterms:created xsi:type="dcterms:W3CDTF">2005-03-02T08:24:37Z</dcterms:created>
  <dcterms:modified xsi:type="dcterms:W3CDTF">2009-01-12T20:13:40Z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