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9" r:id="rId2"/>
    <p:sldId id="256" r:id="rId3"/>
    <p:sldId id="265" r:id="rId4"/>
    <p:sldId id="259" r:id="rId5"/>
    <p:sldId id="291" r:id="rId6"/>
    <p:sldId id="266" r:id="rId7"/>
    <p:sldId id="267" r:id="rId8"/>
    <p:sldId id="260" r:id="rId9"/>
    <p:sldId id="261" r:id="rId10"/>
    <p:sldId id="286" r:id="rId11"/>
    <p:sldId id="270" r:id="rId12"/>
    <p:sldId id="271" r:id="rId13"/>
    <p:sldId id="268" r:id="rId14"/>
    <p:sldId id="287" r:id="rId15"/>
    <p:sldId id="269" r:id="rId16"/>
    <p:sldId id="262" r:id="rId17"/>
    <p:sldId id="275" r:id="rId18"/>
    <p:sldId id="277" r:id="rId19"/>
    <p:sldId id="279" r:id="rId20"/>
    <p:sldId id="278" r:id="rId21"/>
    <p:sldId id="280" r:id="rId22"/>
    <p:sldId id="281" r:id="rId23"/>
    <p:sldId id="284" r:id="rId24"/>
    <p:sldId id="285" r:id="rId25"/>
    <p:sldId id="290" r:id="rId26"/>
    <p:sldId id="292" r:id="rId27"/>
    <p:sldId id="293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11" autoAdjust="0"/>
    <p:restoredTop sz="94660"/>
  </p:normalViewPr>
  <p:slideViewPr>
    <p:cSldViewPr>
      <p:cViewPr varScale="1">
        <p:scale>
          <a:sx n="71" d="100"/>
          <a:sy n="71" d="100"/>
        </p:scale>
        <p:origin x="-11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3BD02B11-5B05-4F2B-B918-3982D93030DD}" type="datetime1">
              <a:rPr/>
              <a:pPr>
                <a:defRPr/>
              </a:pPr>
              <a:t>3/15/2013</a:t>
            </a:fld>
            <a:endParaRPr/>
          </a:p>
        </p:txBody>
      </p:sp>
      <p:sp>
        <p:nvSpPr>
          <p:cNvPr id="33796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60782677-F7D3-46EE-B11A-BA0511D4608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777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9pPr>
          </a:lstStyle>
          <a:p>
            <a:endParaRPr lang="sr-Latn-R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FBAFDE-5257-4CBA-A96D-61B350F7C6D0}" type="slidenum">
              <a:rPr smtClean="0"/>
              <a:pPr>
                <a:defRPr/>
              </a:pPr>
              <a:t>25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9pPr>
          </a:lstStyle>
          <a:p>
            <a:endParaRPr lang="sr-Latn-R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7E9FB4-B07B-4584-8204-200EE2140EFC}" type="slidenum">
              <a:rPr smtClean="0"/>
              <a:pPr>
                <a:defRPr/>
              </a:pPr>
              <a:t>26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9pPr>
          </a:lstStyle>
          <a:p>
            <a:endParaRPr lang="sr-Latn-R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A02283-8E06-4F07-9EB6-FC416FD773C5}" type="slidenum">
              <a:rPr smtClean="0"/>
              <a:pPr>
                <a:defRPr/>
              </a:pPr>
              <a:t>27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777875" y="0"/>
            <a:ext cx="7543800" cy="3048000"/>
          </a:xfrm>
          <a:prstGeom prst="rect">
            <a:avLst/>
          </a:prstGeom>
          <a:solidFill>
            <a:srgbClr val="AD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/>
          <a:p>
            <a:pPr algn="ctr"/>
            <a:endParaRPr lang="sr-Latn-R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77875" y="6172200"/>
            <a:ext cx="7543800" cy="26988"/>
          </a:xfrm>
          <a:prstGeom prst="rect">
            <a:avLst/>
          </a:prstGeom>
          <a:solidFill>
            <a:srgbClr val="AD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/>
          <a:p>
            <a:pPr algn="ctr"/>
            <a:endParaRPr lang="sr-Latn-R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" name="Title 1"/>
          <p:cNvSpPr txBox="1">
            <a:spLocks noGrp="1"/>
          </p:cNvSpPr>
          <p:nvPr>
            <p:ph type="ctrTitle"/>
          </p:nvPr>
        </p:nvSpPr>
        <p:spPr>
          <a:xfrm>
            <a:off x="761996" y="3200400"/>
            <a:ext cx="7543800" cy="1524003"/>
          </a:xfrm>
        </p:spPr>
        <p:txBody>
          <a:bodyPr/>
          <a:lstStyle>
            <a:lvl1pPr>
              <a:defRPr sz="8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Subtitle 2"/>
          <p:cNvSpPr txBox="1">
            <a:spLocks noGrp="1"/>
          </p:cNvSpPr>
          <p:nvPr>
            <p:ph type="subTitle" idx="1"/>
          </p:nvPr>
        </p:nvSpPr>
        <p:spPr>
          <a:xfrm>
            <a:off x="761996" y="4724403"/>
            <a:ext cx="6858000" cy="990596"/>
          </a:xfrm>
        </p:spPr>
        <p:txBody>
          <a:bodyPr anchor="t"/>
          <a:lstStyle>
            <a:lvl1pPr marL="0" indent="0">
              <a:spcBef>
                <a:spcPts val="700"/>
              </a:spcBef>
              <a:buNone/>
              <a:defRPr sz="28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6E069-1F65-4A08-9C80-B7672288AA2E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5D2DD-8E10-478A-ACB4-3F90A5FE9B99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9687839"/>
      </p:ext>
    </p:extLst>
  </p:cSld>
  <p:clrMapOvr>
    <a:masterClrMapping/>
  </p:clrMapOvr>
  <p:transition spd="slow"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87638-1489-42E0-AF03-97ED7115A1B3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D2AC8-F76E-4AF9-B62A-A77E4D991F5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5880652"/>
      </p:ext>
    </p:extLst>
  </p:cSld>
  <p:clrMapOvr>
    <a:masterClrMapping/>
  </p:clrMapOvr>
  <p:transition spd="slow"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777875" y="0"/>
            <a:ext cx="7543800" cy="3048000"/>
          </a:xfrm>
          <a:prstGeom prst="rect">
            <a:avLst/>
          </a:prstGeom>
          <a:solidFill>
            <a:srgbClr val="AD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/>
          <a:p>
            <a:pPr algn="ctr"/>
            <a:endParaRPr lang="sr-Latn-R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777875" y="6172200"/>
            <a:ext cx="7543800" cy="26988"/>
          </a:xfrm>
          <a:prstGeom prst="rect">
            <a:avLst/>
          </a:prstGeom>
          <a:solidFill>
            <a:srgbClr val="AD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/>
          <a:p>
            <a:pPr algn="ctr"/>
            <a:endParaRPr lang="sr-Latn-R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761996" y="3276596"/>
            <a:ext cx="7543800" cy="1676396"/>
          </a:xfrm>
        </p:spPr>
        <p:txBody>
          <a:bodyPr/>
          <a:lstStyle>
            <a:lvl1pPr>
              <a:defRPr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1"/>
          </p:nvPr>
        </p:nvSpPr>
        <p:spPr>
          <a:xfrm>
            <a:off x="761996" y="4953003"/>
            <a:ext cx="6858000" cy="914400"/>
          </a:xfrm>
        </p:spPr>
        <p:txBody>
          <a:bodyPr anchor="t"/>
          <a:lstStyle>
            <a:lvl1pPr marL="0" indent="0">
              <a:spcBef>
                <a:spcPts val="700"/>
              </a:spcBef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16D6F-4AFE-44E9-912C-9BC7EDF0B1E1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609F9-8FF4-42C6-888E-BF7D631081C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1269450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761996" y="609603"/>
            <a:ext cx="3657600" cy="3767327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609603"/>
            <a:ext cx="3657600" cy="3767327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FED6C-6596-463A-BE13-45F864B02803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B7A68-BB45-4890-8E59-9DFF7B5263C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9020735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>
            <a:cxnSpLocks noChangeShapeType="1"/>
          </p:cNvCxnSpPr>
          <p:nvPr/>
        </p:nvCxnSpPr>
        <p:spPr bwMode="auto">
          <a:xfrm>
            <a:off x="758825" y="1249363"/>
            <a:ext cx="3657600" cy="1587"/>
          </a:xfrm>
          <a:prstGeom prst="straightConnector1">
            <a:avLst/>
          </a:prstGeom>
          <a:noFill/>
          <a:ln w="9528">
            <a:solidFill>
              <a:srgbClr val="9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12"/>
          <p:cNvCxnSpPr>
            <a:cxnSpLocks noChangeShapeType="1"/>
          </p:cNvCxnSpPr>
          <p:nvPr/>
        </p:nvCxnSpPr>
        <p:spPr bwMode="auto">
          <a:xfrm>
            <a:off x="4645025" y="1249363"/>
            <a:ext cx="3657600" cy="1587"/>
          </a:xfrm>
          <a:prstGeom prst="straightConnector1">
            <a:avLst/>
          </a:prstGeom>
          <a:noFill/>
          <a:ln w="9528">
            <a:solidFill>
              <a:srgbClr val="9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58952" y="609603"/>
            <a:ext cx="3657600" cy="639759"/>
          </a:xfrm>
        </p:spPr>
        <p:txBody>
          <a:bodyPr anchor="b"/>
          <a:lstStyle>
            <a:lvl1pPr marL="0" indent="0">
              <a:spcBef>
                <a:spcPts val="700"/>
              </a:spcBef>
              <a:buNone/>
              <a:defRPr sz="2800">
                <a:latin typeface="Impac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758952" y="1329263"/>
            <a:ext cx="3657600" cy="3047996"/>
          </a:xfrm>
        </p:spPr>
        <p:txBody>
          <a:bodyPr anchor="t"/>
          <a:lstStyle>
            <a:lvl1pPr>
              <a:defRPr/>
            </a:lvl1pPr>
            <a:lvl2pPr>
              <a:defRPr sz="2000"/>
            </a:lvl2pPr>
            <a:lvl3pPr>
              <a:spcBef>
                <a:spcPts val="400"/>
              </a:spcBef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152" y="609603"/>
            <a:ext cx="3657600" cy="639759"/>
          </a:xfrm>
        </p:spPr>
        <p:txBody>
          <a:bodyPr anchor="b"/>
          <a:lstStyle>
            <a:lvl1pPr marL="0" indent="0">
              <a:spcBef>
                <a:spcPts val="700"/>
              </a:spcBef>
              <a:buNone/>
              <a:defRPr sz="2800">
                <a:latin typeface="Impac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152" y="1329263"/>
            <a:ext cx="3657600" cy="3047996"/>
          </a:xfrm>
        </p:spPr>
        <p:txBody>
          <a:bodyPr anchor="t"/>
          <a:lstStyle>
            <a:lvl1pPr>
              <a:defRPr/>
            </a:lvl1pPr>
            <a:lvl2pPr>
              <a:defRPr sz="2000"/>
            </a:lvl2pPr>
            <a:lvl3pPr>
              <a:spcBef>
                <a:spcPts val="400"/>
              </a:spcBef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E1C22-2E0A-4C1C-BAA3-60FA82F4F1F1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10" name="Footer Placeholder 7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1" name="Slide Number Placeholder 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A5E0F-87CA-40B6-A873-5F4A0EB2C6D1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9890428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EFA3F-0427-4F7F-A52C-40CCBB90166B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A023C-FAA6-4C73-9E3B-CE18D431D76B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499422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153A9-EDAD-4596-A1DC-62CADC18BCD0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7D3F4-D614-426E-8B7D-26DF6F2742C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3528918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>
            <a:cxnSpLocks noChangeShapeType="1"/>
          </p:cNvCxnSpPr>
          <p:nvPr/>
        </p:nvCxnSpPr>
        <p:spPr bwMode="auto">
          <a:xfrm rot="5400013">
            <a:off x="1677194" y="2513806"/>
            <a:ext cx="3810000" cy="1588"/>
          </a:xfrm>
          <a:prstGeom prst="straightConnector1">
            <a:avLst/>
          </a:prstGeom>
          <a:noFill/>
          <a:ln w="9528">
            <a:solidFill>
              <a:srgbClr val="EFEFE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61996" y="4572000"/>
            <a:ext cx="6784848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710863" y="457200"/>
            <a:ext cx="4594933" cy="41148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761996" y="457200"/>
            <a:ext cx="2673659" cy="4114800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sz="2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662B0-786A-4BBE-93BB-2D01CC68B02B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7" name="Footer Placeholder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2421E-83C8-46A2-9FF7-7AB9A9BCF33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1855720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777240" y="457200"/>
            <a:ext cx="7543800" cy="2895603"/>
          </a:xfrm>
          <a:ln w="6345">
            <a:solidFill>
              <a:srgbClr val="DEDEE0"/>
            </a:solidFill>
            <a:prstDash val="solid"/>
          </a:ln>
        </p:spPr>
        <p:txBody>
          <a:bodyPr/>
          <a:lstStyle>
            <a:lvl1pPr marL="0" indent="0">
              <a:spcBef>
                <a:spcPts val="800"/>
              </a:spcBef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850392" y="3505196"/>
            <a:ext cx="7391396" cy="804864"/>
          </a:xfrm>
        </p:spPr>
        <p:txBody>
          <a:bodyPr anchor="t"/>
          <a:lstStyle>
            <a:lvl1pPr marL="0" indent="0">
              <a:spcBef>
                <a:spcPts val="40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F75A0-2B87-4525-964B-CD9D046A462F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E658B-1C23-4CD8-8E99-57B174499BA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1518571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3" cy="3886200"/>
          </a:xfrm>
        </p:spPr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194A4-054A-495F-8ED8-639BEFA182AA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A2622-930E-41CE-A93E-3AF2CC5E221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8954023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61996" y="685800"/>
            <a:ext cx="1828800" cy="5410203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2590796" y="685800"/>
            <a:ext cx="5715000" cy="4876796"/>
          </a:xfrm>
        </p:spPr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7C303-AA17-4529-AF15-67A4874F6417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C2FB2-3480-418A-B8D7-309A255163A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959936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85858"/>
            </a:gs>
            <a:gs pos="100000">
              <a:srgbClr val="53535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x-none" sz="1200" b="1" i="0" u="none" strike="noStrike" kern="1200" cap="none" spc="0" baseline="0">
                <a:solidFill>
                  <a:srgbClr val="E1E1E3"/>
                </a:solidFill>
                <a:uFillTx/>
                <a:latin typeface="Times New Roman"/>
                <a:cs typeface="+mn-cs"/>
              </a:defRPr>
            </a:lvl1pPr>
          </a:lstStyle>
          <a:p>
            <a:pPr>
              <a:defRPr/>
            </a:pPr>
            <a:fld id="{6BDCADA3-BF66-4655-8F18-8D462037B216}" type="datetime1">
              <a:rPr/>
              <a:pPr>
                <a:defRPr/>
              </a:pPr>
              <a:t>15.3.2013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x-none" sz="1200" b="1" i="0" u="none" strike="noStrike" kern="1200" cap="none" spc="0" baseline="0">
                <a:solidFill>
                  <a:srgbClr val="E1E1E3"/>
                </a:solidFill>
                <a:uFillTx/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x-none" sz="2400" b="0" i="0" u="none" strike="noStrike" kern="1200" cap="none" spc="0" baseline="0">
                <a:solidFill>
                  <a:srgbClr val="FFFFFF"/>
                </a:solidFill>
                <a:uFillTx/>
                <a:latin typeface="Impact"/>
                <a:cs typeface="+mn-cs"/>
              </a:defRPr>
            </a:lvl1pPr>
          </a:lstStyle>
          <a:p>
            <a:pPr>
              <a:defRPr/>
            </a:pPr>
            <a:fld id="{94257DB3-B87D-4F72-A3AF-3A73CEFE92C0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77875" y="0"/>
            <a:ext cx="7543800" cy="381000"/>
          </a:xfrm>
          <a:prstGeom prst="rect">
            <a:avLst/>
          </a:prstGeom>
          <a:solidFill>
            <a:srgbClr val="AD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/>
          <a:p>
            <a:pPr algn="ctr"/>
            <a:endParaRPr lang="sr-Latn-R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777875" y="6172200"/>
            <a:ext cx="7543800" cy="26988"/>
          </a:xfrm>
          <a:prstGeom prst="rect">
            <a:avLst/>
          </a:prstGeom>
          <a:solidFill>
            <a:srgbClr val="AD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/>
          <a:p>
            <a:pPr algn="ctr"/>
            <a:endParaRPr lang="sr-Latn-RS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04" r:id="rId2"/>
    <p:sldLayoutId id="2147483912" r:id="rId3"/>
    <p:sldLayoutId id="2147483905" r:id="rId4"/>
    <p:sldLayoutId id="2147483913" r:id="rId5"/>
    <p:sldLayoutId id="2147483906" r:id="rId6"/>
    <p:sldLayoutId id="2147483907" r:id="rId7"/>
    <p:sldLayoutId id="2147483914" r:id="rId8"/>
    <p:sldLayoutId id="2147483908" r:id="rId9"/>
    <p:sldLayoutId id="2147483909" r:id="rId10"/>
    <p:sldLayoutId id="2147483910" r:id="rId11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5400" kern="1200">
          <a:solidFill>
            <a:srgbClr val="FFFFFF"/>
          </a:solidFill>
          <a:latin typeface="Impact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Impact" pitchFamily="34" charset="0"/>
        </a:defRPr>
      </a:lvl5pPr>
      <a:lvl6pPr marL="457200" algn="l" rtl="0" eaLnBrk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Impact" pitchFamily="34" charset="0"/>
        </a:defRPr>
      </a:lvl6pPr>
      <a:lvl7pPr marL="914400" algn="l" rtl="0" eaLnBrk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Impact" pitchFamily="34" charset="0"/>
        </a:defRPr>
      </a:lvl7pPr>
      <a:lvl8pPr marL="1371600" algn="l" rtl="0" eaLnBrk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Impact" pitchFamily="34" charset="0"/>
        </a:defRPr>
      </a:lvl8pPr>
      <a:lvl9pPr marL="1828800" algn="l" rtl="0" eaLnBrk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Impact" pitchFamily="34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rgbClr val="AD0101"/>
        </a:buClr>
        <a:buSzPct val="100000"/>
        <a:buFont typeface="Arial" charset="0"/>
        <a:buChar char="•"/>
        <a:defRPr lang="en-US" sz="2400" kern="1200">
          <a:solidFill>
            <a:srgbClr val="DEDEE0"/>
          </a:solidFill>
          <a:latin typeface="Times New Roman"/>
        </a:defRPr>
      </a:lvl1pPr>
      <a:lvl2pPr marL="593725" lvl="1" indent="-273050" algn="l" rtl="0" eaLnBrk="0" fontAlgn="base" hangingPunct="0">
        <a:spcBef>
          <a:spcPts val="500"/>
        </a:spcBef>
        <a:spcAft>
          <a:spcPct val="0"/>
        </a:spcAft>
        <a:buClr>
          <a:srgbClr val="AD0101"/>
        </a:buClr>
        <a:buSzPct val="100000"/>
        <a:buFont typeface="Arial" charset="0"/>
        <a:buChar char="•"/>
        <a:defRPr lang="en-US" sz="2200" kern="1200">
          <a:solidFill>
            <a:srgbClr val="DEDEE0"/>
          </a:solidFill>
          <a:latin typeface="Times New Roman"/>
        </a:defRPr>
      </a:lvl2pPr>
      <a:lvl3pPr marL="868363" lvl="2" indent="-228600" algn="l" rtl="0" eaLnBrk="0" fontAlgn="base" hangingPunct="0">
        <a:spcBef>
          <a:spcPts val="500"/>
        </a:spcBef>
        <a:spcAft>
          <a:spcPct val="0"/>
        </a:spcAft>
        <a:buClr>
          <a:srgbClr val="AD0101"/>
        </a:buClr>
        <a:buSzPct val="100000"/>
        <a:buFont typeface="Arial" charset="0"/>
        <a:buChar char="•"/>
        <a:defRPr lang="en-US" sz="2000" kern="1200">
          <a:solidFill>
            <a:srgbClr val="DEDEE0"/>
          </a:solidFill>
          <a:latin typeface="Times New Roman"/>
        </a:defRPr>
      </a:lvl3pPr>
      <a:lvl4pPr marL="1143000" lvl="3" indent="-228600" algn="l" rtl="0" eaLnBrk="0" fontAlgn="base" hangingPunct="0">
        <a:spcBef>
          <a:spcPts val="400"/>
        </a:spcBef>
        <a:spcAft>
          <a:spcPct val="0"/>
        </a:spcAft>
        <a:buClr>
          <a:srgbClr val="AD0101"/>
        </a:buClr>
        <a:buSzPct val="100000"/>
        <a:buFont typeface="Arial" charset="0"/>
        <a:buChar char="•"/>
        <a:defRPr lang="en-US" kern="1200">
          <a:solidFill>
            <a:srgbClr val="DEDEE0"/>
          </a:solidFill>
          <a:latin typeface="Times New Roman"/>
        </a:defRPr>
      </a:lvl4pPr>
      <a:lvl5pPr marL="1371600" lvl="4" indent="-228600" algn="l" rtl="0" eaLnBrk="0" fontAlgn="base" hangingPunct="0">
        <a:spcBef>
          <a:spcPts val="400"/>
        </a:spcBef>
        <a:spcAft>
          <a:spcPct val="0"/>
        </a:spcAft>
        <a:buClr>
          <a:srgbClr val="AD0101"/>
        </a:buClr>
        <a:buSzPct val="100000"/>
        <a:buFont typeface="Arial" charset="0"/>
        <a:buChar char="•"/>
        <a:defRPr lang="en-US" kern="1200">
          <a:solidFill>
            <a:srgbClr val="DEDEE0"/>
          </a:solidFill>
          <a:latin typeface="Times New Roman"/>
        </a:defRPr>
      </a:lvl5pPr>
      <a:lvl6pPr marL="1828800" indent="-228600" algn="l" rtl="0" eaLnBrk="0" fontAlgn="base">
        <a:spcBef>
          <a:spcPts val="400"/>
        </a:spcBef>
        <a:spcAft>
          <a:spcPct val="0"/>
        </a:spcAft>
        <a:buClr>
          <a:srgbClr val="AD0101"/>
        </a:buClr>
        <a:buSzPct val="100000"/>
        <a:buFont typeface="Arial" charset="0"/>
        <a:buChar char="•"/>
        <a:defRPr lang="en-US" kern="1200">
          <a:solidFill>
            <a:srgbClr val="DEDEE0"/>
          </a:solidFill>
          <a:latin typeface="Times New Roman"/>
        </a:defRPr>
      </a:lvl6pPr>
      <a:lvl7pPr marL="2286000" indent="-228600" algn="l" rtl="0" eaLnBrk="0" fontAlgn="base">
        <a:spcBef>
          <a:spcPts val="400"/>
        </a:spcBef>
        <a:spcAft>
          <a:spcPct val="0"/>
        </a:spcAft>
        <a:buClr>
          <a:srgbClr val="AD0101"/>
        </a:buClr>
        <a:buSzPct val="100000"/>
        <a:buFont typeface="Arial" charset="0"/>
        <a:buChar char="•"/>
        <a:defRPr lang="en-US" kern="1200">
          <a:solidFill>
            <a:srgbClr val="DEDEE0"/>
          </a:solidFill>
          <a:latin typeface="Times New Roman"/>
        </a:defRPr>
      </a:lvl7pPr>
      <a:lvl8pPr marL="2743200" indent="-228600" algn="l" rtl="0" eaLnBrk="0" fontAlgn="base">
        <a:spcBef>
          <a:spcPts val="400"/>
        </a:spcBef>
        <a:spcAft>
          <a:spcPct val="0"/>
        </a:spcAft>
        <a:buClr>
          <a:srgbClr val="AD0101"/>
        </a:buClr>
        <a:buSzPct val="100000"/>
        <a:buFont typeface="Arial" charset="0"/>
        <a:buChar char="•"/>
        <a:defRPr lang="en-US" kern="1200">
          <a:solidFill>
            <a:srgbClr val="DEDEE0"/>
          </a:solidFill>
          <a:latin typeface="Times New Roman"/>
        </a:defRPr>
      </a:lvl8pPr>
      <a:lvl9pPr marL="3200400" indent="-228600" algn="l" rtl="0" eaLnBrk="0" fontAlgn="base">
        <a:spcBef>
          <a:spcPts val="400"/>
        </a:spcBef>
        <a:spcAft>
          <a:spcPct val="0"/>
        </a:spcAft>
        <a:buClr>
          <a:srgbClr val="AD0101"/>
        </a:buClr>
        <a:buSzPct val="100000"/>
        <a:buFont typeface="Arial" charset="0"/>
        <a:buChar char="•"/>
        <a:defRPr lang="en-US" kern="1200">
          <a:solidFill>
            <a:srgbClr val="DEDEE0"/>
          </a:solidFill>
          <a:latin typeface="Times New Roman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://vimeo.com/61474585" TargetMode="Externa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lideshare.net/danijeladjordjev50/realizacija-projekta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grb"/>
          <p:cNvPicPr>
            <a:picLocks noGrp="1" noChangeAspect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60350"/>
            <a:ext cx="503238" cy="744538"/>
          </a:xfrm>
        </p:spPr>
      </p:pic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296988" y="260350"/>
            <a:ext cx="74898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/>
          <a:p>
            <a:pPr algn="ctr">
              <a:defRPr/>
            </a:pPr>
            <a:r>
              <a:rPr lang="en-US" sz="2800" dirty="0" err="1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Завод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800" dirty="0" err="1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за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800" dirty="0" err="1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унапређивање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800" dirty="0" err="1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образовања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 и </a:t>
            </a:r>
            <a:r>
              <a:rPr lang="en-US" sz="2800" dirty="0" err="1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васпитања</a:t>
            </a:r>
            <a:endParaRPr lang="en-US" sz="2800" dirty="0">
              <a:solidFill>
                <a:schemeClr val="bg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107950" y="1341438"/>
            <a:ext cx="2376488" cy="3959225"/>
          </a:xfrm>
          <a:prstGeom prst="rect">
            <a:avLst/>
          </a:prstGeom>
          <a:solidFill>
            <a:srgbClr val="0000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r">
              <a:spcBef>
                <a:spcPts val="400"/>
              </a:spcBef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Аутори:</a:t>
            </a:r>
          </a:p>
          <a:p>
            <a:pPr marL="342900" indent="-342900" algn="r">
              <a:spcBef>
                <a:spcPts val="400"/>
              </a:spcBef>
            </a:pPr>
            <a:endParaRPr lang="en-US" b="1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 algn="r">
              <a:spcBef>
                <a:spcPts val="400"/>
              </a:spcBef>
            </a:pPr>
            <a:endParaRPr lang="en-US" b="1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 algn="r">
              <a:spcBef>
                <a:spcPts val="400"/>
              </a:spcBef>
            </a:pPr>
            <a:endParaRPr lang="en-US" b="1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 algn="r">
              <a:spcBef>
                <a:spcPts val="400"/>
              </a:spcBef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Наставни предмет:</a:t>
            </a:r>
          </a:p>
          <a:p>
            <a:pPr marL="342900" indent="-342900" algn="r">
              <a:spcBef>
                <a:spcPts val="400"/>
              </a:spcBef>
            </a:pPr>
            <a:endParaRPr lang="en-US" b="1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 algn="r">
              <a:spcBef>
                <a:spcPts val="400"/>
              </a:spcBef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Рад:</a:t>
            </a:r>
          </a:p>
          <a:p>
            <a:pPr marL="342900" indent="-342900" algn="r">
              <a:spcBef>
                <a:spcPts val="400"/>
              </a:spcBef>
            </a:pPr>
            <a:endParaRPr lang="en-US" b="1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 algn="r">
              <a:spcBef>
                <a:spcPts val="400"/>
              </a:spcBef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Тема:</a:t>
            </a:r>
          </a:p>
          <a:p>
            <a:pPr marL="342900" indent="-342900" algn="r">
              <a:spcBef>
                <a:spcPts val="400"/>
              </a:spcBef>
            </a:pPr>
            <a:endParaRPr lang="en-US" b="1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 algn="r">
              <a:spcBef>
                <a:spcPts val="400"/>
              </a:spcBef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Узраст:</a:t>
            </a:r>
          </a:p>
          <a:p>
            <a:pPr marL="342900" indent="-342900" algn="r">
              <a:spcBef>
                <a:spcPts val="400"/>
              </a:spcBef>
            </a:pPr>
            <a:endParaRPr lang="en-US" b="1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 algn="r">
              <a:spcBef>
                <a:spcPts val="400"/>
              </a:spcBef>
            </a:pPr>
            <a:endParaRPr lang="en-US" b="1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 algn="r">
              <a:spcBef>
                <a:spcPts val="400"/>
              </a:spcBef>
            </a:pPr>
            <a:endParaRPr lang="en-US" b="1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149" name="Rectangle 9"/>
          <p:cNvSpPr>
            <a:spLocks noChangeArrowheads="1"/>
          </p:cNvSpPr>
          <p:nvPr/>
        </p:nvSpPr>
        <p:spPr bwMode="auto">
          <a:xfrm>
            <a:off x="2627313" y="1341438"/>
            <a:ext cx="6516687" cy="3959225"/>
          </a:xfrm>
          <a:prstGeom prst="rect">
            <a:avLst/>
          </a:prstGeom>
          <a:solidFill>
            <a:srgbClr val="0000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ts val="400"/>
              </a:spcBef>
              <a:buSzPct val="100000"/>
              <a:buFont typeface="Times New Roman" pitchFamily="18" charset="0"/>
              <a:buChar char="►"/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Миле Филипов</a:t>
            </a:r>
            <a:r>
              <a:rPr lang="en-US">
                <a:solidFill>
                  <a:srgbClr val="FFFFFF"/>
                </a:solidFill>
                <a:latin typeface="Times New Roman" pitchFamily="18" charset="0"/>
              </a:rPr>
              <a:t>, ОШ „Д.С. Лазаревић“, Бабушница</a:t>
            </a:r>
          </a:p>
          <a:p>
            <a:pPr marL="342900" indent="-342900">
              <a:spcBef>
                <a:spcPts val="400"/>
              </a:spcBef>
              <a:buSzPct val="100000"/>
              <a:buFont typeface="Times New Roman" pitchFamily="18" charset="0"/>
              <a:buChar char="►"/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Марко Љубов</a:t>
            </a:r>
            <a:r>
              <a:rPr lang="en-US">
                <a:solidFill>
                  <a:srgbClr val="FFFFFF"/>
                </a:solidFill>
                <a:latin typeface="Times New Roman" pitchFamily="18" charset="0"/>
              </a:rPr>
              <a:t>, ОШ „Младост“, В. Боњинце</a:t>
            </a:r>
          </a:p>
          <a:p>
            <a:pPr marL="342900" indent="-342900">
              <a:spcBef>
                <a:spcPts val="400"/>
              </a:spcBef>
              <a:buSzPct val="100000"/>
              <a:buFont typeface="Times New Roman" pitchFamily="18" charset="0"/>
              <a:buChar char="►"/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Милијана Аранђеловић</a:t>
            </a:r>
            <a:r>
              <a:rPr lang="en-US">
                <a:solidFill>
                  <a:srgbClr val="FFFFFF"/>
                </a:solidFill>
                <a:latin typeface="Times New Roman" pitchFamily="18" charset="0"/>
              </a:rPr>
              <a:t>, ОШ „Д.С. Лазаревић“, Бабушница</a:t>
            </a:r>
          </a:p>
          <a:p>
            <a:pPr marL="342900" indent="-342900">
              <a:spcBef>
                <a:spcPts val="400"/>
              </a:spcBef>
              <a:buSzPct val="100000"/>
              <a:buFont typeface="Times New Roman" pitchFamily="18" charset="0"/>
              <a:buChar char="►"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>
              <a:spcBef>
                <a:spcPts val="400"/>
              </a:spcBef>
              <a:buSzPct val="100000"/>
              <a:buFont typeface="Times New Roman" pitchFamily="18" charset="0"/>
              <a:buChar char="►"/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Енглески језик</a:t>
            </a:r>
          </a:p>
          <a:p>
            <a:pPr marL="342900" indent="-342900">
              <a:spcBef>
                <a:spcPts val="400"/>
              </a:spcBef>
              <a:buSzPct val="100000"/>
              <a:buFont typeface="Times New Roman" pitchFamily="18" charset="0"/>
              <a:buChar char="►"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>
              <a:spcBef>
                <a:spcPts val="400"/>
              </a:spcBef>
              <a:buSzPct val="100000"/>
              <a:buFont typeface="Times New Roman" pitchFamily="18" charset="0"/>
              <a:buChar char="►"/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Ученици – наставници 2013</a:t>
            </a:r>
            <a:r>
              <a:rPr lang="en-US">
                <a:solidFill>
                  <a:srgbClr val="FFFFFF"/>
                </a:solidFill>
                <a:latin typeface="Times New Roman" pitchFamily="18" charset="0"/>
              </a:rPr>
              <a:t>.</a:t>
            </a:r>
          </a:p>
          <a:p>
            <a:pPr marL="342900" indent="-342900">
              <a:spcBef>
                <a:spcPts val="400"/>
              </a:spcBef>
              <a:buSzPct val="100000"/>
              <a:buFont typeface="Times New Roman" pitchFamily="18" charset="0"/>
              <a:buChar char="►"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>
              <a:spcBef>
                <a:spcPts val="400"/>
              </a:spcBef>
              <a:buSzPct val="100000"/>
              <a:buFont typeface="Times New Roman" pitchFamily="18" charset="0"/>
              <a:buChar char="►"/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Пројектна настава</a:t>
            </a:r>
          </a:p>
          <a:p>
            <a:pPr marL="342900" indent="-342900">
              <a:spcBef>
                <a:spcPts val="400"/>
              </a:spcBef>
              <a:buSzPct val="100000"/>
              <a:buFont typeface="Times New Roman" pitchFamily="18" charset="0"/>
              <a:buChar char="►"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  <a:p>
            <a:pPr marL="342900" indent="-342900">
              <a:spcBef>
                <a:spcPts val="400"/>
              </a:spcBef>
              <a:buSzPct val="100000"/>
              <a:buFont typeface="Times New Roman" pitchFamily="18" charset="0"/>
              <a:buChar char="►"/>
            </a:pPr>
            <a:r>
              <a:rPr lang="en-US" b="1">
                <a:solidFill>
                  <a:srgbClr val="FFFFFF"/>
                </a:solidFill>
                <a:latin typeface="Times New Roman" pitchFamily="18" charset="0"/>
              </a:rPr>
              <a:t>Седми разред</a:t>
            </a:r>
          </a:p>
          <a:p>
            <a:pPr marL="342900" indent="-342900">
              <a:spcBef>
                <a:spcPts val="400"/>
              </a:spcBef>
              <a:buSzPct val="100000"/>
              <a:buFontTx/>
              <a:buChar char="•"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150" name="Rectangle 17"/>
          <p:cNvSpPr>
            <a:spLocks noChangeArrowheads="1"/>
          </p:cNvSpPr>
          <p:nvPr/>
        </p:nvSpPr>
        <p:spPr bwMode="auto">
          <a:xfrm>
            <a:off x="6732588" y="6381750"/>
            <a:ext cx="2411412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sz="1600">
                <a:solidFill>
                  <a:srgbClr val="FFFFFF"/>
                </a:solidFill>
                <a:latin typeface="Arial Black" pitchFamily="34" charset="0"/>
              </a:rPr>
              <a:t>Креативна школа 2012/13.</a:t>
            </a:r>
          </a:p>
        </p:txBody>
      </p:sp>
      <p:graphicFrame>
        <p:nvGraphicFramePr>
          <p:cNvPr id="615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8741519"/>
              </p:ext>
            </p:extLst>
          </p:nvPr>
        </p:nvGraphicFramePr>
        <p:xfrm>
          <a:off x="936625" y="5241925"/>
          <a:ext cx="1690688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Document" showAsIcon="1" r:id="rId5" imgW="914400" imgH="771525" progId="Word.Document.8">
                  <p:embed/>
                </p:oleObj>
              </mc:Choice>
              <mc:Fallback>
                <p:oleObj name="Document" showAsIcon="1" r:id="rId5" imgW="914400" imgH="771525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25" y="5241925"/>
                        <a:ext cx="1690688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gradFill rotWithShape="0">
          <a:gsLst>
            <a:gs pos="0">
              <a:schemeClr val="tx1">
                <a:lumMod val="75000"/>
                <a:lumOff val="25000"/>
              </a:schemeClr>
            </a:gs>
            <a:gs pos="100000">
              <a:srgbClr val="53535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 rot="973192">
            <a:off x="3368675" y="1000125"/>
            <a:ext cx="54038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5400">
                <a:solidFill>
                  <a:srgbClr val="0070C0"/>
                </a:solidFill>
                <a:latin typeface="Fatboy Slim BLTC 2 BRK" pitchFamily="2" charset="0"/>
              </a:rPr>
              <a:t>Nastavnik?</a:t>
            </a:r>
          </a:p>
        </p:txBody>
      </p:sp>
      <p:sp>
        <p:nvSpPr>
          <p:cNvPr id="3" name="TextBox 6"/>
          <p:cNvSpPr txBox="1"/>
          <p:nvPr/>
        </p:nvSpPr>
        <p:spPr>
          <a:xfrm rot="21000232">
            <a:off x="741363" y="4070350"/>
            <a:ext cx="499745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6600" b="1" kern="0">
                <a:solidFill>
                  <a:srgbClr val="008000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Učenici?</a:t>
            </a:r>
            <a:endParaRPr lang="en-US" sz="6600" b="1" kern="0">
              <a:solidFill>
                <a:srgbClr val="008000"/>
              </a:solidFill>
              <a:effectLst>
                <a:outerShdw dist="38096" dir="2700000">
                  <a:srgbClr val="000000"/>
                </a:outerShdw>
              </a:effectLst>
              <a:latin typeface="Ænigma Scrawl 4 BRK" pitchFamily="2"/>
              <a:cs typeface="+mn-cs"/>
            </a:endParaRPr>
          </a:p>
        </p:txBody>
      </p:sp>
      <p:pic>
        <p:nvPicPr>
          <p:cNvPr id="4" name="Picture 2" descr="C:\Users\Danijela\Desktop\smanjene slike\teac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5" y="333375"/>
            <a:ext cx="16097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Danijela\Desktop\smanjene slike\ki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6230">
            <a:off x="5059363" y="3224213"/>
            <a:ext cx="3810000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strVal val="0,5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bg>
      <p:bgPr>
        <a:gradFill rotWithShape="0">
          <a:gsLst>
            <a:gs pos="0">
              <a:srgbClr val="4E4E4E"/>
            </a:gs>
            <a:gs pos="100000">
              <a:srgbClr val="50505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827088" y="539750"/>
            <a:ext cx="2665412" cy="129540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5400" smtClean="0">
                <a:solidFill>
                  <a:srgbClr val="EEEAE2"/>
                </a:solidFill>
                <a:effectLst>
                  <a:outerShdw dist="38096" dir="2700000">
                    <a:srgbClr val="000000"/>
                  </a:outerShdw>
                </a:effectLst>
                <a:latin typeface="scretch" pitchFamily="2"/>
              </a:rPr>
              <a:t/>
            </a:r>
            <a:br>
              <a:rPr sz="5400" smtClean="0">
                <a:solidFill>
                  <a:srgbClr val="EEEAE2"/>
                </a:solidFill>
                <a:effectLst>
                  <a:outerShdw dist="38096" dir="2700000">
                    <a:srgbClr val="000000"/>
                  </a:outerShdw>
                </a:effectLst>
                <a:latin typeface="scretch" pitchFamily="2"/>
              </a:rPr>
            </a:br>
            <a:r>
              <a:rPr sz="5400" smtClean="0">
                <a:solidFill>
                  <a:srgbClr val="EEEAE2"/>
                </a:solidFill>
                <a:effectLst>
                  <a:outerShdw dist="38096" dir="2700000">
                    <a:srgbClr val="000000"/>
                  </a:outerShdw>
                </a:effectLst>
                <a:latin typeface="scretch" pitchFamily="2"/>
              </a:rPr>
              <a:t>                                                     </a:t>
            </a:r>
            <a:endParaRPr lang="x-none" sz="5400" smtClean="0">
              <a:solidFill>
                <a:srgbClr val="E6E6E8"/>
              </a:solidFill>
            </a:endParaRP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258888" y="188913"/>
            <a:ext cx="6858000" cy="990600"/>
          </a:xfrm>
        </p:spPr>
        <p:txBody>
          <a:bodyPr/>
          <a:lstStyle>
            <a:lvl1pPr algn="ctr">
              <a:defRPr sz="24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indent="-285750" algn="ctr">
              <a:defRPr sz="2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 algn="ctr">
              <a:defRPr sz="20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 algn="ctr">
              <a:defRPr>
                <a:solidFill>
                  <a:srgbClr val="DEDEE0"/>
                </a:solidFill>
                <a:latin typeface="Times New Roman" pitchFamily="18" charset="0"/>
              </a:defRPr>
            </a:lvl4pPr>
            <a:lvl5pPr marL="2057400" algn="ctr">
              <a:defRPr>
                <a:solidFill>
                  <a:srgbClr val="DEDEE0"/>
                </a:solidFill>
                <a:latin typeface="Times New Roman" pitchFamily="18" charset="0"/>
              </a:defRPr>
            </a:lvl5pPr>
            <a:lvl6pPr marL="2514600" algn="ctr" hangingPunct="0">
              <a:defRPr>
                <a:solidFill>
                  <a:srgbClr val="DEDEE0"/>
                </a:solidFill>
                <a:latin typeface="Times New Roman" pitchFamily="18" charset="0"/>
              </a:defRPr>
            </a:lvl6pPr>
            <a:lvl7pPr marL="2971800" algn="ctr" hangingPunct="0">
              <a:defRPr>
                <a:solidFill>
                  <a:srgbClr val="DEDEE0"/>
                </a:solidFill>
                <a:latin typeface="Times New Roman" pitchFamily="18" charset="0"/>
              </a:defRPr>
            </a:lvl7pPr>
            <a:lvl8pPr marL="3429000" algn="ctr" hangingPunct="0">
              <a:defRPr>
                <a:solidFill>
                  <a:srgbClr val="DEDEE0"/>
                </a:solidFill>
                <a:latin typeface="Times New Roman" pitchFamily="18" charset="0"/>
              </a:defRPr>
            </a:lvl8pPr>
            <a:lvl9pPr marL="3886200" algn="ctr" hangingPunct="0">
              <a:defRPr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lnSpc>
                <a:spcPct val="80000"/>
              </a:lnSpc>
              <a:spcBef>
                <a:spcPts val="1700"/>
              </a:spcBef>
            </a:pPr>
            <a:r>
              <a:rPr sz="4800" smtClean="0">
                <a:solidFill>
                  <a:srgbClr val="00B0F0"/>
                </a:solidFill>
                <a:latin typeface="Tekton Pro Ext" pitchFamily="34" charset="0"/>
                <a:ea typeface="Kozuka Gothic Pro M" pitchFamily="34" charset="-128"/>
              </a:rPr>
              <a:t>Učenici </a:t>
            </a:r>
            <a:r>
              <a:rPr sz="7200" smtClean="0">
                <a:solidFill>
                  <a:srgbClr val="002060"/>
                </a:solidFill>
                <a:latin typeface="Fatboy Slim BLTC 2 BRK" pitchFamily="2" charset="0"/>
              </a:rPr>
              <a:t>-</a:t>
            </a:r>
            <a:r>
              <a:rPr sz="6000" smtClean="0">
                <a:solidFill>
                  <a:srgbClr val="FFFF00"/>
                </a:solidFill>
              </a:rPr>
              <a:t> </a:t>
            </a:r>
            <a:r>
              <a:rPr sz="5400" smtClean="0">
                <a:solidFill>
                  <a:srgbClr val="D6DBE1"/>
                </a:solidFill>
                <a:latin typeface="Zero &amp; Zero Is" pitchFamily="2" charset="0"/>
              </a:rPr>
              <a:t>nastavnici</a:t>
            </a:r>
          </a:p>
        </p:txBody>
      </p:sp>
      <p:pic>
        <p:nvPicPr>
          <p:cNvPr id="4" name="Picture 2" descr="C:\Users\Danijela\Desktop\smanjene slike\dec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0770">
            <a:off x="5565775" y="3744913"/>
            <a:ext cx="2921000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Danijela\Desktop\smanjene slike\nastavnic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77847">
            <a:off x="903288" y="1773238"/>
            <a:ext cx="3713162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5456238" y="2349500"/>
            <a:ext cx="2987675" cy="176847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9000" kern="0">
                <a:solidFill>
                  <a:srgbClr val="00B0F0"/>
                </a:solidFill>
                <a:effectLst>
                  <a:outerShdw dist="38096" dir="2700000">
                    <a:srgbClr val="000000"/>
                  </a:outerShdw>
                </a:effectLst>
                <a:latin typeface="Fatboy Slim BLTC 2 BRK" pitchFamily="2"/>
                <a:cs typeface="+mn-cs"/>
              </a:rPr>
              <a:t>2013!</a:t>
            </a:r>
            <a:r>
              <a:rPr lang="en-US" sz="5400" kern="0">
                <a:solidFill>
                  <a:srgbClr val="EEEAE2"/>
                </a:solidFill>
                <a:effectLst>
                  <a:outerShdw dist="38096" dir="2700000">
                    <a:srgbClr val="000000"/>
                  </a:outerShdw>
                </a:effectLst>
                <a:latin typeface="Fatboy Slim BLTC 2 BRK" pitchFamily="2"/>
                <a:cs typeface="+mn-cs"/>
              </a:rPr>
              <a:t/>
            </a:r>
            <a:br>
              <a:rPr lang="en-US" sz="5400" kern="0">
                <a:solidFill>
                  <a:srgbClr val="EEEAE2"/>
                </a:solidFill>
                <a:effectLst>
                  <a:outerShdw dist="38096" dir="2700000">
                    <a:srgbClr val="000000"/>
                  </a:outerShdw>
                </a:effectLst>
                <a:latin typeface="Fatboy Slim BLTC 2 BRK" pitchFamily="2"/>
                <a:cs typeface="+mn-cs"/>
              </a:rPr>
            </a:br>
            <a:endParaRPr lang="x-none" sz="5400" kern="0">
              <a:solidFill>
                <a:srgbClr val="E6E6E8"/>
              </a:solidFill>
              <a:latin typeface="Fatboy Slim BLTC 2 BRK" pitchFamily="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bg>
      <p:bgPr>
        <a:gradFill rotWithShape="0">
          <a:gsLst>
            <a:gs pos="0">
              <a:srgbClr val="303030"/>
            </a:gs>
            <a:gs pos="100000">
              <a:srgbClr val="50505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 txBox="1">
            <a:spLocks noGrp="1"/>
          </p:cNvSpPr>
          <p:nvPr>
            <p:ph type="title"/>
          </p:nvPr>
        </p:nvSpPr>
        <p:spPr>
          <a:xfrm>
            <a:off x="762000" y="5229225"/>
            <a:ext cx="5394325" cy="942975"/>
          </a:xfrm>
        </p:spPr>
        <p:txBody>
          <a:bodyPr/>
          <a:lstStyle/>
          <a:p>
            <a:pPr eaLnBrk="1" hangingPunct="1"/>
            <a:r>
              <a:rPr sz="4900" smtClean="0">
                <a:solidFill>
                  <a:srgbClr val="009900"/>
                </a:solidFill>
                <a:latin typeface="Impact" pitchFamily="34" charset="0"/>
              </a:rPr>
              <a:t>Uvodne napomene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00113" y="333375"/>
            <a:ext cx="7902575" cy="2951163"/>
          </a:xfrm>
        </p:spPr>
        <p:txBody>
          <a:bodyPr/>
          <a:lstStyle>
            <a:lvl1pPr>
              <a:defRPr sz="24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>
              <a:defRPr sz="20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>
              <a:defRPr>
                <a:solidFill>
                  <a:srgbClr val="DEDEE0"/>
                </a:solidFill>
                <a:latin typeface="Times New Roman" pitchFamily="18" charset="0"/>
              </a:defRPr>
            </a:lvl4pPr>
            <a:lvl5pPr marL="2057400">
              <a:defRPr>
                <a:solidFill>
                  <a:srgbClr val="DEDEE0"/>
                </a:solidFill>
                <a:latin typeface="Times New Roman" pitchFamily="18" charset="0"/>
              </a:defRPr>
            </a:lvl5pPr>
            <a:lvl6pPr marL="25146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6pPr>
            <a:lvl7pPr marL="29718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7pPr>
            <a:lvl8pPr marL="34290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8pPr>
            <a:lvl9pPr marL="38862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smtClean="0">
                <a:solidFill>
                  <a:srgbClr val="00B0F0"/>
                </a:solidFill>
              </a:rPr>
              <a:t>Projekat </a:t>
            </a:r>
            <a:r>
              <a:rPr smtClean="0">
                <a:solidFill>
                  <a:srgbClr val="FF3300"/>
                </a:solidFill>
                <a:latin typeface="Tekton Pro Ext" pitchFamily="34" charset="0"/>
              </a:rPr>
              <a:t>„</a:t>
            </a:r>
            <a:r>
              <a:rPr b="1" smtClean="0">
                <a:solidFill>
                  <a:srgbClr val="FF3300"/>
                </a:solidFill>
                <a:latin typeface="Tekton Pro Ext" pitchFamily="34" charset="0"/>
              </a:rPr>
              <a:t>Učenici – nastavnici 2013</a:t>
            </a:r>
            <a:r>
              <a:rPr smtClean="0">
                <a:solidFill>
                  <a:srgbClr val="FF3300"/>
                </a:solidFill>
                <a:latin typeface="Tekton Pro Ext" pitchFamily="34" charset="0"/>
              </a:rPr>
              <a:t>“ </a:t>
            </a:r>
            <a:r>
              <a:rPr smtClean="0">
                <a:solidFill>
                  <a:srgbClr val="00B0F0"/>
                </a:solidFill>
              </a:rPr>
              <a:t>predstavlja logičan nastavak tradicije započete školske 2008/2009 godine koja će, nadamo se, postati jedno od obeležja </a:t>
            </a:r>
            <a:r>
              <a:rPr b="1" smtClean="0">
                <a:solidFill>
                  <a:srgbClr val="FF3300"/>
                </a:solidFill>
              </a:rPr>
              <a:t>OŠ „D.S. Lazarević“</a:t>
            </a:r>
            <a:r>
              <a:rPr smtClean="0">
                <a:solidFill>
                  <a:srgbClr val="00B0F0"/>
                </a:solidFill>
              </a:rPr>
              <a:t> iz Babušnice, ali i svih drugih škola raspoloženih da se posvete projektnoj nastavi i eksperimentišu sa konvencionalnim ulogama nastavnika i učenika. </a:t>
            </a:r>
          </a:p>
        </p:txBody>
      </p:sp>
      <p:sp>
        <p:nvSpPr>
          <p:cNvPr id="4" name="Content Placeholder 2"/>
          <p:cNvSpPr txBox="1">
            <a:spLocks noChangeArrowheads="1"/>
          </p:cNvSpPr>
          <p:nvPr/>
        </p:nvSpPr>
        <p:spPr bwMode="auto">
          <a:xfrm>
            <a:off x="889000" y="3011488"/>
            <a:ext cx="795655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sz="2400">
                <a:solidFill>
                  <a:srgbClr val="FF3300"/>
                </a:solidFill>
                <a:latin typeface="Times New Roman" pitchFamily="18" charset="0"/>
              </a:rPr>
              <a:t>On uključuje </a:t>
            </a:r>
            <a:r>
              <a:rPr lang="en-US" sz="2400">
                <a:solidFill>
                  <a:srgbClr val="00B0F0"/>
                </a:solidFill>
                <a:latin typeface="Tekton Pro Ext" pitchFamily="34" charset="0"/>
              </a:rPr>
              <a:t>učenike sedmog razreda</a:t>
            </a:r>
            <a:r>
              <a:rPr lang="en-US" sz="2400">
                <a:solidFill>
                  <a:srgbClr val="FF3300"/>
                </a:solidFill>
                <a:latin typeface="Times New Roman" pitchFamily="18" charset="0"/>
              </a:rPr>
              <a:t>, članove sekcije iz engleskog jezika </a:t>
            </a:r>
            <a:r>
              <a:rPr lang="en-US" sz="2400">
                <a:solidFill>
                  <a:srgbClr val="00B0F0"/>
                </a:solidFill>
                <a:latin typeface="Tekton Pro Ext" pitchFamily="34" charset="0"/>
              </a:rPr>
              <a:t>„English club“, </a:t>
            </a:r>
            <a:r>
              <a:rPr lang="en-US" sz="2400">
                <a:solidFill>
                  <a:srgbClr val="FF3300"/>
                </a:solidFill>
                <a:latin typeface="Times New Roman" pitchFamily="18" charset="0"/>
              </a:rPr>
              <a:t>koji inspirisani delima prethodne generacije na izvesno vreme prolaze savremenu nastavničku obuku, osmišljavaju, pripremaju i realizuju čas u nekom od odeljenja nižih razreda osnovne škole. </a:t>
            </a:r>
          </a:p>
        </p:txBody>
      </p:sp>
      <p:sp>
        <p:nvSpPr>
          <p:cNvPr id="5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6" name="Title 1"/>
          <p:cNvSpPr txBox="1"/>
          <p:nvPr/>
        </p:nvSpPr>
        <p:spPr>
          <a:xfrm>
            <a:off x="8288338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4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03030"/>
            </a:gs>
            <a:gs pos="100000">
              <a:srgbClr val="50505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 txBox="1">
            <a:spLocks noGrp="1"/>
          </p:cNvSpPr>
          <p:nvPr>
            <p:ph type="title"/>
          </p:nvPr>
        </p:nvSpPr>
        <p:spPr>
          <a:xfrm>
            <a:off x="762000" y="5229225"/>
            <a:ext cx="5394325" cy="942975"/>
          </a:xfrm>
        </p:spPr>
        <p:txBody>
          <a:bodyPr/>
          <a:lstStyle/>
          <a:p>
            <a:pPr eaLnBrk="1" hangingPunct="1"/>
            <a:r>
              <a:rPr sz="4900" smtClean="0">
                <a:solidFill>
                  <a:srgbClr val="009900"/>
                </a:solidFill>
                <a:latin typeface="Impact" pitchFamily="34" charset="0"/>
              </a:rPr>
              <a:t>Uvodne napomene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71550" y="1223963"/>
            <a:ext cx="8024813" cy="1028700"/>
          </a:xfrm>
        </p:spPr>
        <p:txBody>
          <a:bodyPr/>
          <a:lstStyle>
            <a:lvl1pPr>
              <a:defRPr sz="24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>
              <a:defRPr sz="20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>
              <a:defRPr>
                <a:solidFill>
                  <a:srgbClr val="DEDEE0"/>
                </a:solidFill>
                <a:latin typeface="Times New Roman" pitchFamily="18" charset="0"/>
              </a:defRPr>
            </a:lvl4pPr>
            <a:lvl5pPr marL="2057400">
              <a:defRPr>
                <a:solidFill>
                  <a:srgbClr val="DEDEE0"/>
                </a:solidFill>
                <a:latin typeface="Times New Roman" pitchFamily="18" charset="0"/>
              </a:defRPr>
            </a:lvl5pPr>
            <a:lvl6pPr marL="25146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6pPr>
            <a:lvl7pPr marL="29718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7pPr>
            <a:lvl8pPr marL="34290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8pPr>
            <a:lvl9pPr marL="38862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sr-Latn-CS" smtClean="0">
                <a:solidFill>
                  <a:srgbClr val="FFFF00"/>
                </a:solidFill>
              </a:rPr>
              <a:t>Uključivanje učenika starijih razreda u proces vođenja nastave</a:t>
            </a:r>
          </a:p>
        </p:txBody>
      </p:sp>
      <p:sp>
        <p:nvSpPr>
          <p:cNvPr id="5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6" name="Title 1"/>
          <p:cNvSpPr txBox="1"/>
          <p:nvPr/>
        </p:nvSpPr>
        <p:spPr>
          <a:xfrm>
            <a:off x="8288338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5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435600" y="423863"/>
            <a:ext cx="539432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sr-Latn-CS" sz="4400">
                <a:solidFill>
                  <a:srgbClr val="009900"/>
                </a:solidFill>
                <a:latin typeface="Impact" pitchFamily="34" charset="0"/>
              </a:rPr>
              <a:t>Ciljevi projekta</a:t>
            </a:r>
            <a:endParaRPr lang="en-US" sz="4400">
              <a:solidFill>
                <a:srgbClr val="009900"/>
              </a:solidFill>
              <a:latin typeface="Impact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977900" y="2236788"/>
            <a:ext cx="790257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sz="2400" kern="12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lvl="1" indent="-2857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sz="2200" kern="1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 lvl="2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sz="2000" kern="12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 lvl="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4pPr>
            <a:lvl5pPr marL="2057400" lvl="4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vi-VN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Podsticanje na učešće u zajedničkim projektima</a:t>
            </a:r>
            <a:r>
              <a:rPr lang="sr-Latn-C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; otvorenost za nove ideje</a:t>
            </a:r>
            <a:endParaRPr lang="vi-VN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71550" y="2997200"/>
            <a:ext cx="8145463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sz="2400" kern="12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lvl="1" indent="-2857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sz="2200" kern="1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 lvl="2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sz="2000" kern="12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 lvl="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4pPr>
            <a:lvl5pPr marL="2057400" lvl="4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D0101"/>
              </a:buClr>
              <a:buSzPct val="100000"/>
              <a:buFont typeface="Arial" charset="0"/>
              <a:buChar char="•"/>
              <a:defRPr lang="en-US" kern="1200"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vi-VN" dirty="0" smtClean="0">
                <a:solidFill>
                  <a:schemeClr val="accent6"/>
                </a:solidFill>
              </a:rPr>
              <a:t>Upotreba multimedijalnih i interaktivnih prezentacija u nastavi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971550" y="3803650"/>
            <a:ext cx="79025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vi-VN" sz="2400">
                <a:solidFill>
                  <a:srgbClr val="00B0F0"/>
                </a:solidFill>
                <a:latin typeface="Times New Roman" pitchFamily="18" charset="0"/>
              </a:rPr>
              <a:t>Posebna vrsta vršnjačkog učenja – mlađi učenici uče od starijih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bg>
      <p:bgPr>
        <a:gradFill rotWithShape="0">
          <a:gsLst>
            <a:gs pos="0">
              <a:srgbClr val="303030"/>
            </a:gs>
            <a:gs pos="100000">
              <a:srgbClr val="4E4E4E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009900"/>
                </a:solidFill>
                <a:latin typeface="Impact" pitchFamily="34" charset="0"/>
              </a:rPr>
              <a:t>Uvodne napomene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722313" y="549275"/>
            <a:ext cx="2160587" cy="1150938"/>
          </a:xfrm>
        </p:spPr>
        <p:txBody>
          <a:bodyPr/>
          <a:lstStyle>
            <a:lvl1pPr>
              <a:defRPr sz="24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>
              <a:defRPr sz="20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>
              <a:defRPr>
                <a:solidFill>
                  <a:srgbClr val="DEDEE0"/>
                </a:solidFill>
                <a:latin typeface="Times New Roman" pitchFamily="18" charset="0"/>
              </a:defRPr>
            </a:lvl4pPr>
            <a:lvl5pPr marL="2057400">
              <a:defRPr>
                <a:solidFill>
                  <a:srgbClr val="DEDEE0"/>
                </a:solidFill>
                <a:latin typeface="Times New Roman" pitchFamily="18" charset="0"/>
              </a:defRPr>
            </a:lvl5pPr>
            <a:lvl6pPr marL="25146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6pPr>
            <a:lvl7pPr marL="29718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7pPr>
            <a:lvl8pPr marL="34290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8pPr>
            <a:lvl9pPr marL="38862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spcBef>
                <a:spcPts val="2100"/>
              </a:spcBef>
              <a:buFont typeface="Arial" charset="0"/>
              <a:buNone/>
            </a:pPr>
            <a:r>
              <a:rPr sz="8800" smtClean="0">
                <a:solidFill>
                  <a:srgbClr val="00B0F0"/>
                </a:solidFill>
                <a:latin typeface="EpoXY histoRy" pitchFamily="2" charset="0"/>
              </a:rPr>
              <a:t>5</a:t>
            </a:r>
            <a:r>
              <a:rPr lang="sr-Latn-CS" sz="8800" smtClean="0">
                <a:solidFill>
                  <a:srgbClr val="00B0F0"/>
                </a:solidFill>
                <a:latin typeface="EpoXY histoRy" pitchFamily="2" charset="0"/>
              </a:rPr>
              <a:t>1</a:t>
            </a:r>
            <a:endParaRPr sz="8800" smtClean="0">
              <a:solidFill>
                <a:srgbClr val="00B0F0"/>
              </a:solidFill>
              <a:latin typeface="EpoXY histoRy" pitchFamily="2" charset="0"/>
            </a:endParaRPr>
          </a:p>
        </p:txBody>
      </p:sp>
      <p:sp>
        <p:nvSpPr>
          <p:cNvPr id="4" name="Content Placeholder 2"/>
          <p:cNvSpPr txBox="1">
            <a:spLocks noChangeArrowheads="1"/>
          </p:cNvSpPr>
          <p:nvPr/>
        </p:nvSpPr>
        <p:spPr bwMode="auto">
          <a:xfrm>
            <a:off x="2700338" y="749300"/>
            <a:ext cx="38877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sz="4800">
                <a:solidFill>
                  <a:srgbClr val="00B0F0"/>
                </a:solidFill>
                <a:latin typeface="Impact" pitchFamily="34" charset="0"/>
              </a:rPr>
              <a:t>učenik</a:t>
            </a:r>
          </a:p>
        </p:txBody>
      </p:sp>
      <p:sp>
        <p:nvSpPr>
          <p:cNvPr id="5" name="Content Placeholder 2"/>
          <p:cNvSpPr txBox="1">
            <a:spLocks noChangeArrowheads="1"/>
          </p:cNvSpPr>
          <p:nvPr/>
        </p:nvSpPr>
        <p:spPr bwMode="auto">
          <a:xfrm>
            <a:off x="2266950" y="1628775"/>
            <a:ext cx="72818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1400"/>
              </a:spcBef>
            </a:pPr>
            <a:r>
              <a:rPr lang="en-US" sz="6000">
                <a:solidFill>
                  <a:srgbClr val="62E818"/>
                </a:solidFill>
                <a:latin typeface="scretch" pitchFamily="2" charset="0"/>
              </a:rPr>
              <a:t>mladih nastavnika</a:t>
            </a:r>
          </a:p>
        </p:txBody>
      </p:sp>
      <p:sp>
        <p:nvSpPr>
          <p:cNvPr id="6" name="Content Placeholder 2"/>
          <p:cNvSpPr txBox="1">
            <a:spLocks noChangeArrowheads="1"/>
          </p:cNvSpPr>
          <p:nvPr/>
        </p:nvSpPr>
        <p:spPr bwMode="auto">
          <a:xfrm>
            <a:off x="1044575" y="2681288"/>
            <a:ext cx="146367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2100"/>
              </a:spcBef>
            </a:pPr>
            <a:r>
              <a:rPr lang="en-US" sz="8800">
                <a:solidFill>
                  <a:srgbClr val="FF3300"/>
                </a:solidFill>
                <a:latin typeface="Under Influence" pitchFamily="2" charset="0"/>
              </a:rPr>
              <a:t>4</a:t>
            </a:r>
          </a:p>
        </p:txBody>
      </p:sp>
      <p:sp>
        <p:nvSpPr>
          <p:cNvPr id="7" name="Content Placeholder 2"/>
          <p:cNvSpPr txBox="1">
            <a:spLocks noChangeArrowheads="1"/>
          </p:cNvSpPr>
          <p:nvPr/>
        </p:nvSpPr>
        <p:spPr bwMode="auto">
          <a:xfrm>
            <a:off x="1973263" y="2860675"/>
            <a:ext cx="7993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1400"/>
              </a:spcBef>
            </a:pPr>
            <a:r>
              <a:rPr lang="en-US" sz="6000">
                <a:solidFill>
                  <a:srgbClr val="FF3300"/>
                </a:solidFill>
                <a:latin typeface="Tekton Pro" pitchFamily="34" charset="0"/>
              </a:rPr>
              <a:t>časa aktivne nastave </a:t>
            </a:r>
          </a:p>
        </p:txBody>
      </p:sp>
      <p:sp>
        <p:nvSpPr>
          <p:cNvPr id="8" name="Content Placeholder 2"/>
          <p:cNvSpPr txBox="1">
            <a:spLocks noChangeArrowheads="1"/>
          </p:cNvSpPr>
          <p:nvPr/>
        </p:nvSpPr>
        <p:spPr bwMode="auto">
          <a:xfrm>
            <a:off x="950913" y="4029075"/>
            <a:ext cx="8509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1700"/>
              </a:spcBef>
            </a:pPr>
            <a:r>
              <a:rPr lang="en-US" sz="7200">
                <a:solidFill>
                  <a:srgbClr val="FFFF00"/>
                </a:solidFill>
                <a:latin typeface="Segoe Script" pitchFamily="34" charset="0"/>
              </a:rPr>
              <a:t>2</a:t>
            </a:r>
          </a:p>
        </p:txBody>
      </p:sp>
      <p:sp>
        <p:nvSpPr>
          <p:cNvPr id="9" name="Content Placeholder 2"/>
          <p:cNvSpPr txBox="1"/>
          <p:nvPr/>
        </p:nvSpPr>
        <p:spPr>
          <a:xfrm>
            <a:off x="1981200" y="4149725"/>
            <a:ext cx="5976938" cy="9350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fontAlgn="auto">
              <a:spcBef>
                <a:spcPts val="10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4000" b="1" kern="0">
                <a:solidFill>
                  <a:srgbClr val="FFFF00"/>
                </a:solidFill>
                <a:effectLst>
                  <a:outerShdw dist="38096" dir="2700000">
                    <a:srgbClr val="000000"/>
                  </a:outerShdw>
                </a:effectLst>
                <a:latin typeface="TagsXtreme2" pitchFamily="2"/>
                <a:cs typeface="+mn-cs"/>
              </a:rPr>
              <a:t>odeljenja </a:t>
            </a:r>
            <a:r>
              <a:rPr lang="en-US" sz="4000" b="1" kern="0">
                <a:solidFill>
                  <a:srgbClr val="FFFF00"/>
                </a:solidFill>
                <a:effectLst>
                  <a:outerShdw dist="38096" dir="2700000">
                    <a:srgbClr val="000000"/>
                  </a:outerShdw>
                </a:effectLst>
                <a:latin typeface="TagsXtreme2" pitchFamily="2"/>
                <a:cs typeface="+mn-cs"/>
              </a:rPr>
              <a:t> - </a:t>
            </a:r>
            <a:r>
              <a:rPr lang="x-none" sz="4000" b="1" kern="0">
                <a:solidFill>
                  <a:srgbClr val="FFFF00"/>
                </a:solidFill>
                <a:effectLst>
                  <a:outerShdw dist="38096" dir="2700000">
                    <a:srgbClr val="000000"/>
                  </a:outerShdw>
                </a:effectLst>
                <a:latin typeface="TagsXtreme2" pitchFamily="2"/>
                <a:cs typeface="+mn-cs"/>
              </a:rPr>
              <a:t>doma</a:t>
            </a:r>
            <a:r>
              <a:rPr lang="x-none" sz="4000" kern="0">
                <a:solidFill>
                  <a:srgbClr val="FFFF00"/>
                </a:solidFill>
                <a:effectLst>
                  <a:outerShdw dist="38096" dir="2700000">
                    <a:srgbClr val="000000"/>
                  </a:outerShdw>
                </a:effectLst>
                <a:latin typeface="TagsXtreme2" pitchFamily="2"/>
                <a:cs typeface="+mn-cs"/>
              </a:rPr>
              <a:t>ć</a:t>
            </a:r>
            <a:r>
              <a:rPr lang="x-none" sz="4000" b="1" kern="0">
                <a:solidFill>
                  <a:srgbClr val="FFFF00"/>
                </a:solidFill>
                <a:effectLst>
                  <a:outerShdw dist="38096" dir="2700000">
                    <a:srgbClr val="000000"/>
                  </a:outerShdw>
                </a:effectLst>
                <a:latin typeface="TagsXtreme2" pitchFamily="2"/>
                <a:cs typeface="+mn-cs"/>
              </a:rPr>
              <a:t>ina</a:t>
            </a:r>
          </a:p>
        </p:txBody>
      </p:sp>
      <p:sp>
        <p:nvSpPr>
          <p:cNvPr id="10" name="Content Placeholder 2"/>
          <p:cNvSpPr txBox="1">
            <a:spLocks noChangeArrowheads="1"/>
          </p:cNvSpPr>
          <p:nvPr/>
        </p:nvSpPr>
        <p:spPr bwMode="auto">
          <a:xfrm>
            <a:off x="954088" y="1624013"/>
            <a:ext cx="1554162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2100"/>
              </a:spcBef>
            </a:pPr>
            <a:r>
              <a:rPr lang="en-US" sz="8800">
                <a:solidFill>
                  <a:srgbClr val="62E818"/>
                </a:solidFill>
                <a:latin typeface="Fatboy Slim BLTC 2 BRK" pitchFamily="2" charset="0"/>
              </a:rPr>
              <a:t>8</a:t>
            </a:r>
          </a:p>
        </p:txBody>
      </p:sp>
      <p:sp>
        <p:nvSpPr>
          <p:cNvPr id="11" name="Title 1"/>
          <p:cNvSpPr txBox="1"/>
          <p:nvPr/>
        </p:nvSpPr>
        <p:spPr>
          <a:xfrm>
            <a:off x="8288338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6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bg>
      <p:bgPr>
        <a:gradFill rotWithShape="0">
          <a:gsLst>
            <a:gs pos="0">
              <a:srgbClr val="303030"/>
            </a:gs>
            <a:gs pos="100000">
              <a:srgbClr val="4E4E4E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Howell,Jam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138" y="1627188"/>
            <a:ext cx="2540000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loud Callout 2"/>
          <p:cNvSpPr/>
          <p:nvPr/>
        </p:nvSpPr>
        <p:spPr>
          <a:xfrm>
            <a:off x="755650" y="1627188"/>
            <a:ext cx="5688013" cy="1990725"/>
          </a:xfrm>
          <a:prstGeom prst="cloudCallout">
            <a:avLst>
              <a:gd name="adj1" fmla="val 64731"/>
              <a:gd name="adj2" fmla="val -12573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29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009900"/>
                </a:solidFill>
                <a:latin typeface="Impact" pitchFamily="34" charset="0"/>
              </a:rPr>
              <a:t>Uvodne napomene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971550" y="404813"/>
            <a:ext cx="2160588" cy="1152525"/>
          </a:xfrm>
        </p:spPr>
        <p:txBody>
          <a:bodyPr/>
          <a:lstStyle>
            <a:lvl1pPr>
              <a:defRPr sz="24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>
              <a:defRPr sz="20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>
              <a:defRPr>
                <a:solidFill>
                  <a:srgbClr val="DEDEE0"/>
                </a:solidFill>
                <a:latin typeface="Times New Roman" pitchFamily="18" charset="0"/>
              </a:defRPr>
            </a:lvl4pPr>
            <a:lvl5pPr marL="2057400">
              <a:defRPr>
                <a:solidFill>
                  <a:srgbClr val="DEDEE0"/>
                </a:solidFill>
                <a:latin typeface="Times New Roman" pitchFamily="18" charset="0"/>
              </a:defRPr>
            </a:lvl5pPr>
            <a:lvl6pPr marL="25146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6pPr>
            <a:lvl7pPr marL="29718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7pPr>
            <a:lvl8pPr marL="34290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8pPr>
            <a:lvl9pPr marL="38862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spcBef>
                <a:spcPts val="2300"/>
              </a:spcBef>
              <a:buFont typeface="Arial" charset="0"/>
              <a:buNone/>
            </a:pPr>
            <a:r>
              <a:rPr sz="9600" smtClean="0">
                <a:solidFill>
                  <a:srgbClr val="009900"/>
                </a:solidFill>
                <a:latin typeface="TagsXtreme" pitchFamily="2" charset="0"/>
              </a:rPr>
              <a:t>i</a:t>
            </a:r>
          </a:p>
        </p:txBody>
      </p:sp>
      <p:sp>
        <p:nvSpPr>
          <p:cNvPr id="5" name="Content Placeholder 2"/>
          <p:cNvSpPr txBox="1">
            <a:spLocks noChangeArrowheads="1"/>
          </p:cNvSpPr>
          <p:nvPr/>
        </p:nvSpPr>
        <p:spPr bwMode="auto">
          <a:xfrm>
            <a:off x="2339975" y="914400"/>
            <a:ext cx="5708650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sz="4800">
                <a:solidFill>
                  <a:srgbClr val="FF3300"/>
                </a:solidFill>
                <a:latin typeface="Fatboy Slim BLTC 2 BRK" pitchFamily="2" charset="0"/>
              </a:rPr>
              <a:t>jedna krilatica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665288" y="1898650"/>
            <a:ext cx="554513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4400">
                <a:solidFill>
                  <a:srgbClr val="363639"/>
                </a:solidFill>
                <a:latin typeface="Under Influence" pitchFamily="2" charset="0"/>
              </a:rPr>
              <a:t>We learn by teaching</a:t>
            </a:r>
            <a:r>
              <a:rPr lang="en-US" sz="4400">
                <a:solidFill>
                  <a:srgbClr val="363639"/>
                </a:solidFill>
                <a:latin typeface="Franklin Gothic Demi" pitchFamily="34" charset="0"/>
              </a:rPr>
              <a:t>!</a:t>
            </a: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6134100" y="5673725"/>
            <a:ext cx="36861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500">
                <a:solidFill>
                  <a:srgbClr val="FE7979"/>
                </a:solidFill>
                <a:latin typeface="Segoe Script" pitchFamily="34" charset="0"/>
              </a:rPr>
              <a:t>Džejms Hauel (1594-1666)</a:t>
            </a:r>
          </a:p>
          <a:p>
            <a:pPr eaLnBrk="1" hangingPunct="1"/>
            <a:r>
              <a:rPr lang="en-US" sz="1500">
                <a:solidFill>
                  <a:srgbClr val="FE7979"/>
                </a:solidFill>
                <a:latin typeface="Segoe Script" pitchFamily="34" charset="0"/>
              </a:rPr>
              <a:t>britanski pisac i istoričar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604963" y="2238375"/>
            <a:ext cx="55451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4400">
                <a:solidFill>
                  <a:srgbClr val="CCECFF"/>
                </a:solidFill>
                <a:latin typeface="Segoe Script" pitchFamily="34" charset="0"/>
                <a:cs typeface="Times New Roman" pitchFamily="18" charset="0"/>
              </a:rPr>
              <a:t>Učeći učimo!</a:t>
            </a:r>
          </a:p>
        </p:txBody>
      </p:sp>
      <p:sp>
        <p:nvSpPr>
          <p:cNvPr id="10" name="Title 1"/>
          <p:cNvSpPr txBox="1"/>
          <p:nvPr/>
        </p:nvSpPr>
        <p:spPr>
          <a:xfrm>
            <a:off x="8288338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/>
      <p:bldP spid="7" grpId="0"/>
      <p:bldP spid="7" grpId="1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bg>
      <p:bgPr>
        <a:gradFill rotWithShape="0">
          <a:gsLst>
            <a:gs pos="0">
              <a:srgbClr val="585858"/>
            </a:gs>
            <a:gs pos="100000">
              <a:srgbClr val="53535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FF0000"/>
                </a:solidFill>
                <a:latin typeface="Impact" pitchFamily="34" charset="0"/>
                <a:hlinkClick r:id="rId2" action="ppaction://hlinksldjump"/>
              </a:rPr>
              <a:t>I</a:t>
            </a:r>
            <a:r>
              <a:rPr smtClean="0">
                <a:latin typeface="Impact" pitchFamily="34" charset="0"/>
              </a:rPr>
              <a:t>       </a:t>
            </a:r>
            <a:r>
              <a:rPr smtClean="0">
                <a:solidFill>
                  <a:srgbClr val="FF0000"/>
                </a:solidFill>
                <a:latin typeface="Impact" pitchFamily="34" charset="0"/>
                <a:hlinkClick r:id="rId3" action="ppaction://hlinksldjump"/>
              </a:rPr>
              <a:t>II</a:t>
            </a:r>
            <a:r>
              <a:rPr smtClean="0">
                <a:latin typeface="Impact" pitchFamily="34" charset="0"/>
              </a:rPr>
              <a:t>       </a:t>
            </a:r>
            <a:r>
              <a:rPr smtClean="0">
                <a:solidFill>
                  <a:srgbClr val="009900"/>
                </a:solidFill>
                <a:latin typeface="Impact" pitchFamily="34" charset="0"/>
                <a:hlinkClick r:id="rId4" action="ppaction://hlinksldjump"/>
              </a:rPr>
              <a:t>III</a:t>
            </a:r>
            <a:endParaRPr smtClean="0">
              <a:solidFill>
                <a:srgbClr val="009900"/>
              </a:solidFill>
              <a:latin typeface="Impact" pitchFamily="34" charset="0"/>
            </a:endParaRP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27088" y="1557338"/>
            <a:ext cx="7559675" cy="2517775"/>
          </a:xfrm>
        </p:spPr>
        <p:txBody>
          <a:bodyPr/>
          <a:lstStyle>
            <a:lvl1pPr>
              <a:defRPr sz="24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>
              <a:defRPr sz="20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>
              <a:defRPr>
                <a:solidFill>
                  <a:srgbClr val="DEDEE0"/>
                </a:solidFill>
                <a:latin typeface="Times New Roman" pitchFamily="18" charset="0"/>
              </a:defRPr>
            </a:lvl4pPr>
            <a:lvl5pPr marL="2057400">
              <a:defRPr>
                <a:solidFill>
                  <a:srgbClr val="DEDEE0"/>
                </a:solidFill>
                <a:latin typeface="Times New Roman" pitchFamily="18" charset="0"/>
              </a:defRPr>
            </a:lvl5pPr>
            <a:lvl6pPr marL="25146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6pPr>
            <a:lvl7pPr marL="29718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7pPr>
            <a:lvl8pPr marL="34290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8pPr>
            <a:lvl9pPr marL="38862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r>
              <a:rPr smtClean="0">
                <a:solidFill>
                  <a:srgbClr val="009900"/>
                </a:solidFill>
              </a:rPr>
              <a:t>Projekat je zamišljen i realizovan </a:t>
            </a:r>
            <a:r>
              <a:rPr smtClean="0">
                <a:solidFill>
                  <a:srgbClr val="00B0F0"/>
                </a:solidFill>
                <a:latin typeface="Tekton Pro Ext" pitchFamily="34" charset="0"/>
              </a:rPr>
              <a:t>u tri faze </a:t>
            </a:r>
            <a:r>
              <a:rPr smtClean="0">
                <a:solidFill>
                  <a:srgbClr val="009900"/>
                </a:solidFill>
              </a:rPr>
              <a:t>u periodu </a:t>
            </a:r>
            <a:r>
              <a:rPr smtClean="0">
                <a:solidFill>
                  <a:srgbClr val="00B0F0"/>
                </a:solidFill>
                <a:latin typeface="Tekton Pro Ext" pitchFamily="34" charset="0"/>
              </a:rPr>
              <a:t>februar – mart 2013</a:t>
            </a:r>
            <a:r>
              <a:rPr smtClean="0">
                <a:solidFill>
                  <a:srgbClr val="009900"/>
                </a:solidFill>
              </a:rPr>
              <a:t>.</a:t>
            </a:r>
          </a:p>
        </p:txBody>
      </p:sp>
      <p:sp>
        <p:nvSpPr>
          <p:cNvPr id="4" name="Title 1"/>
          <p:cNvSpPr txBox="1"/>
          <p:nvPr/>
        </p:nvSpPr>
        <p:spPr>
          <a:xfrm>
            <a:off x="8288338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8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940425" y="404813"/>
            <a:ext cx="6781800" cy="1600200"/>
          </a:xfrm>
        </p:spPr>
        <p:txBody>
          <a:bodyPr/>
          <a:lstStyle/>
          <a:p>
            <a:pPr eaLnBrk="1" hangingPunct="1"/>
            <a:r>
              <a:rPr sz="9600" smtClean="0">
                <a:solidFill>
                  <a:srgbClr val="159797"/>
                </a:solidFill>
                <a:latin typeface="Impact" pitchFamily="34" charset="0"/>
              </a:rPr>
              <a:t>I faza</a:t>
            </a:r>
          </a:p>
        </p:txBody>
      </p:sp>
      <p:sp>
        <p:nvSpPr>
          <p:cNvPr id="3" name="Title 1"/>
          <p:cNvSpPr txBox="1"/>
          <p:nvPr/>
        </p:nvSpPr>
        <p:spPr>
          <a:xfrm>
            <a:off x="8288338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9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  <p:sp>
        <p:nvSpPr>
          <p:cNvPr id="4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159797"/>
                </a:solidFill>
                <a:latin typeface="Impact" pitchFamily="34" charset="0"/>
              </a:rPr>
              <a:t>I faza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14400" y="531813"/>
            <a:ext cx="7770813" cy="869950"/>
          </a:xfrm>
        </p:spPr>
        <p:txBody>
          <a:bodyPr/>
          <a:lstStyle/>
          <a:p>
            <a:pPr marL="274320" indent="-274320" eaLnBrk="1" fontAlgn="auto" hangingPunct="1">
              <a:spcBef>
                <a:spcPts val="800"/>
              </a:spcBef>
              <a:spcAft>
                <a:spcPts val="0"/>
              </a:spcAft>
              <a:buFont typeface="Arial" pitchFamily="34"/>
              <a:buChar char="•"/>
              <a:defRPr/>
            </a:pPr>
            <a:r>
              <a:rPr lang="x-none" sz="3200" spc="300" smtClean="0">
                <a:solidFill>
                  <a:srgbClr val="FF6600"/>
                </a:solidFill>
                <a:latin typeface="Ænigma Scrawl 4 BRK" pitchFamily="2"/>
              </a:rPr>
              <a:t>Upoznavanje u</a:t>
            </a:r>
            <a:r>
              <a:rPr lang="x-none" b="1" spc="300" smtClean="0">
                <a:solidFill>
                  <a:srgbClr val="FF6600"/>
                </a:solidFill>
                <a:latin typeface="Ænigma Scrawl 4 BRK" pitchFamily="2"/>
              </a:rPr>
              <a:t>č</a:t>
            </a:r>
            <a:r>
              <a:rPr lang="x-none" sz="3200" spc="300" smtClean="0">
                <a:solidFill>
                  <a:srgbClr val="FF6600"/>
                </a:solidFill>
                <a:latin typeface="Ænigma Scrawl 4 BRK" pitchFamily="2"/>
              </a:rPr>
              <a:t>enika sa projektom</a:t>
            </a:r>
          </a:p>
        </p:txBody>
      </p:sp>
      <p:pic>
        <p:nvPicPr>
          <p:cNvPr id="4" name="Picture 7" descr="C:\Users\Danijela\Desktop\bez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63" y="2757488"/>
            <a:ext cx="762000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C:\Users\Danijela\Desktop\s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550" y="3651250"/>
            <a:ext cx="3727450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 noChangeArrowheads="1"/>
          </p:cNvSpPr>
          <p:nvPr/>
        </p:nvSpPr>
        <p:spPr bwMode="auto">
          <a:xfrm>
            <a:off x="928688" y="3457575"/>
            <a:ext cx="841057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9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3600">
                <a:solidFill>
                  <a:srgbClr val="0070C0"/>
                </a:solidFill>
                <a:latin typeface="Ænigma Scrawl 4 BRK" pitchFamily="2" charset="0"/>
              </a:rPr>
              <a:t>Diskusije o značaju i ciljevima projekta, očekivanje učenika</a:t>
            </a:r>
          </a:p>
        </p:txBody>
      </p:sp>
      <p:sp>
        <p:nvSpPr>
          <p:cNvPr id="7" name="Content Placeholder 2"/>
          <p:cNvSpPr txBox="1"/>
          <p:nvPr/>
        </p:nvSpPr>
        <p:spPr>
          <a:xfrm>
            <a:off x="914400" y="1268413"/>
            <a:ext cx="7770813" cy="87153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4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kern="0" spc="300">
                <a:solidFill>
                  <a:srgbClr val="10900A"/>
                </a:solidFill>
                <a:latin typeface="Ænigma Scrawl 4 BRK" pitchFamily="2"/>
                <a:cs typeface="+mn-cs"/>
              </a:rPr>
              <a:t>Kao uvodna aktivnost u cilju upoznavanja sa projektom prikazuje se film nastao 2008. godine prilikom premijere projekta „Učenici – nastavnici“</a:t>
            </a:r>
          </a:p>
        </p:txBody>
      </p:sp>
      <p:sp>
        <p:nvSpPr>
          <p:cNvPr id="8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10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10" name="Content Placeholder 2"/>
          <p:cNvSpPr txBox="1"/>
          <p:nvPr/>
        </p:nvSpPr>
        <p:spPr>
          <a:xfrm>
            <a:off x="1020763" y="2127250"/>
            <a:ext cx="6375400" cy="13017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5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spc="300" dirty="0">
                <a:solidFill>
                  <a:srgbClr val="FFFF00"/>
                </a:solidFill>
                <a:latin typeface="Ænigma Scrawl 4 BRK" pitchFamily="2"/>
                <a:cs typeface="+mn-cs"/>
              </a:rPr>
              <a:t>Film </a:t>
            </a:r>
            <a:r>
              <a:rPr lang="x-none" kern="0" spc="300">
                <a:solidFill>
                  <a:srgbClr val="FFFF00"/>
                </a:solidFill>
                <a:latin typeface="Ænigma Scrawl 4 BRK" pitchFamily="2"/>
                <a:cs typeface="+mn-cs"/>
              </a:rPr>
              <a:t>je moguće pogledati na </a:t>
            </a:r>
            <a:r>
              <a:rPr lang="en-US" sz="2000" kern="0" spc="300" dirty="0">
                <a:solidFill>
                  <a:srgbClr val="0070C0"/>
                </a:solidFill>
                <a:latin typeface="Ænigma Scrawl 4 BRK" pitchFamily="2"/>
                <a:cs typeface="+mn-cs"/>
                <a:hlinkClick r:id="rId5"/>
              </a:rPr>
              <a:t>http://vimeo.com/61474585</a:t>
            </a:r>
            <a:endParaRPr lang="x-none" sz="2000" kern="0" spc="300">
              <a:solidFill>
                <a:srgbClr val="0070C0"/>
              </a:solidFill>
              <a:latin typeface="Ænigma Scrawl 4 BRK" pitchFamily="2"/>
              <a:cs typeface="+mn-cs"/>
            </a:endParaRPr>
          </a:p>
        </p:txBody>
      </p:sp>
      <p:pic>
        <p:nvPicPr>
          <p:cNvPr id="11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1865313"/>
            <a:ext cx="1785938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159797"/>
                </a:solidFill>
                <a:latin typeface="Impact" pitchFamily="34" charset="0"/>
              </a:rPr>
              <a:t>I faza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14400" y="858838"/>
            <a:ext cx="7770813" cy="869950"/>
          </a:xfrm>
        </p:spPr>
        <p:txBody>
          <a:bodyPr/>
          <a:lstStyle>
            <a:lvl1pPr>
              <a:defRPr sz="24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>
              <a:defRPr sz="20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>
              <a:defRPr>
                <a:solidFill>
                  <a:srgbClr val="DEDEE0"/>
                </a:solidFill>
                <a:latin typeface="Times New Roman" pitchFamily="18" charset="0"/>
              </a:defRPr>
            </a:lvl4pPr>
            <a:lvl5pPr marL="2057400">
              <a:defRPr>
                <a:solidFill>
                  <a:srgbClr val="DEDEE0"/>
                </a:solidFill>
                <a:latin typeface="Times New Roman" pitchFamily="18" charset="0"/>
              </a:defRPr>
            </a:lvl5pPr>
            <a:lvl6pPr marL="25146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6pPr>
            <a:lvl7pPr marL="29718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7pPr>
            <a:lvl8pPr marL="34290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8pPr>
            <a:lvl9pPr marL="38862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dirty="0" smtClean="0">
                <a:solidFill>
                  <a:srgbClr val="FF6600"/>
                </a:solidFill>
                <a:latin typeface="Ænigma Scrawl 4 BRK" pitchFamily="2" charset="0"/>
              </a:rPr>
              <a:t>N</a:t>
            </a:r>
            <a:r>
              <a:rPr lang="sr-Latn-RS" dirty="0" smtClean="0">
                <a:solidFill>
                  <a:srgbClr val="FF6600"/>
                </a:solidFill>
                <a:latin typeface="Ænigma Scrawl 4 BRK" pitchFamily="2" charset="0"/>
              </a:rPr>
              <a:t>ametnulo se pitanje o odnosu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sr-Latn-RS" dirty="0" smtClean="0">
                <a:solidFill>
                  <a:srgbClr val="FF6600"/>
                </a:solidFill>
                <a:latin typeface="Ænigma Scrawl 4 BRK" pitchFamily="2" charset="0"/>
              </a:rPr>
              <a:t> </a:t>
            </a:r>
            <a:r>
              <a:rPr lang="sr-Latn-RS" sz="3200" dirty="0" smtClean="0">
                <a:solidFill>
                  <a:srgbClr val="159797"/>
                </a:solidFill>
                <a:latin typeface="Ænigma Scrawl 4 BRK" pitchFamily="2" charset="0"/>
              </a:rPr>
              <a:t>NASTAVNIK - DJAK</a:t>
            </a:r>
          </a:p>
        </p:txBody>
      </p:sp>
      <p:sp>
        <p:nvSpPr>
          <p:cNvPr id="4" name="Content Placeholder 2"/>
          <p:cNvSpPr txBox="1"/>
          <p:nvPr/>
        </p:nvSpPr>
        <p:spPr>
          <a:xfrm>
            <a:off x="879171" y="1700808"/>
            <a:ext cx="7770813" cy="8699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7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kern="0" spc="300">
                <a:solidFill>
                  <a:srgbClr val="7030A0"/>
                </a:solidFill>
                <a:latin typeface="Ænigma Scrawl 4 BRK" pitchFamily="2"/>
                <a:cs typeface="+mn-cs"/>
              </a:rPr>
              <a:t>Šta je ono što </a:t>
            </a:r>
            <a:r>
              <a:rPr lang="x-none" sz="2800" b="1" kern="0" spc="300">
                <a:solidFill>
                  <a:srgbClr val="7030A0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nastavnik</a:t>
            </a:r>
            <a:r>
              <a:rPr lang="x-none" kern="0" spc="300">
                <a:solidFill>
                  <a:srgbClr val="7030A0"/>
                </a:solidFill>
                <a:latin typeface="Ænigma Scrawl 4 BRK" pitchFamily="2"/>
                <a:cs typeface="+mn-cs"/>
              </a:rPr>
              <a:t> treba da zna</a:t>
            </a:r>
          </a:p>
        </p:txBody>
      </p:sp>
      <p:sp>
        <p:nvSpPr>
          <p:cNvPr id="5" name="Content Placeholder 2"/>
          <p:cNvSpPr txBox="1"/>
          <p:nvPr/>
        </p:nvSpPr>
        <p:spPr>
          <a:xfrm>
            <a:off x="896938" y="3052763"/>
            <a:ext cx="7770812" cy="8699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11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4400" b="1" kern="0" spc="30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Svi </a:t>
            </a:r>
            <a:r>
              <a:rPr lang="x-none" sz="4400" b="1" kern="0" spc="300" smtClea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u</a:t>
            </a:r>
            <a:r>
              <a:rPr lang="sr-Latn-RS" sz="4400" b="1" kern="0" spc="300" dirty="0" smtClea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č</a:t>
            </a:r>
            <a:r>
              <a:rPr lang="x-none" sz="4400" b="1" kern="0" spc="300" smtClea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enici </a:t>
            </a:r>
            <a:r>
              <a:rPr lang="x-none" sz="4400" b="1" kern="0" spc="30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su ravnopravni!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13" y="4127500"/>
            <a:ext cx="4305300" cy="233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3" y="736600"/>
            <a:ext cx="234950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10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11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/>
          <p:nvPr/>
        </p:nvSpPr>
        <p:spPr>
          <a:xfrm>
            <a:off x="2680028" y="1198562"/>
            <a:ext cx="7842250" cy="1524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fontAlgn="auto">
              <a:spcBef>
                <a:spcPts val="7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spc="300">
                <a:solidFill>
                  <a:srgbClr val="FF3300"/>
                </a:solidFill>
                <a:effectLst>
                  <a:outerShdw dist="38096" dir="2700000">
                    <a:srgbClr val="000000"/>
                  </a:outerShdw>
                </a:effectLst>
                <a:latin typeface="Fatboy Slim BLTC 2 BRK" pitchFamily="2"/>
                <a:cs typeface="+mn-cs"/>
              </a:rPr>
              <a:t>Letnji raspust</a:t>
            </a:r>
            <a:r>
              <a:rPr lang="x-none" sz="2800" b="1" kern="0" spc="300">
                <a:solidFill>
                  <a:srgbClr val="FF3300"/>
                </a:solidFill>
                <a:effectLst>
                  <a:outerShdw dist="38096" dir="2700000">
                    <a:srgbClr val="000000"/>
                  </a:outerShdw>
                </a:effectLst>
                <a:latin typeface="Fatboy Slim BLTC 2 BRK" pitchFamily="2"/>
                <a:cs typeface="+mn-cs"/>
              </a:rPr>
              <a:t>?</a:t>
            </a:r>
          </a:p>
        </p:txBody>
      </p:sp>
      <p:sp>
        <p:nvSpPr>
          <p:cNvPr id="17410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159797"/>
                </a:solidFill>
                <a:latin typeface="Impact" pitchFamily="34" charset="0"/>
              </a:rPr>
              <a:t>I faza</a:t>
            </a:r>
          </a:p>
        </p:txBody>
      </p:sp>
      <p:sp>
        <p:nvSpPr>
          <p:cNvPr id="3" name="Content Placeholder 2"/>
          <p:cNvSpPr txBox="1"/>
          <p:nvPr/>
        </p:nvSpPr>
        <p:spPr>
          <a:xfrm>
            <a:off x="912813" y="620713"/>
            <a:ext cx="7770812" cy="87153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7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800" kern="0" spc="300">
                <a:solidFill>
                  <a:srgbClr val="10900A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A šta </a:t>
            </a:r>
            <a:r>
              <a:rPr lang="x-none" sz="2800" b="1" kern="0" spc="300">
                <a:solidFill>
                  <a:srgbClr val="10900A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u</a:t>
            </a:r>
            <a:r>
              <a:rPr lang="x-none" sz="2800" b="1" i="1" kern="0" spc="300">
                <a:solidFill>
                  <a:srgbClr val="10900A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č</a:t>
            </a:r>
            <a:r>
              <a:rPr lang="x-none" sz="2800" b="1" kern="0" spc="300">
                <a:solidFill>
                  <a:srgbClr val="10900A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enici</a:t>
            </a:r>
            <a:r>
              <a:rPr lang="x-none" sz="2800" kern="0" spc="300">
                <a:solidFill>
                  <a:srgbClr val="10900A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 najviše             </a:t>
            </a:r>
            <a:r>
              <a:rPr lang="sr-Latn-RS" sz="2800" kern="0" spc="300" dirty="0" smtClean="0">
                <a:solidFill>
                  <a:srgbClr val="10900A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       </a:t>
            </a:r>
            <a:r>
              <a:rPr lang="x-none" sz="2800" kern="0" spc="300" smtClean="0">
                <a:solidFill>
                  <a:srgbClr val="10900A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?</a:t>
            </a:r>
            <a:endParaRPr lang="x-none" sz="2800" kern="0" spc="300">
              <a:solidFill>
                <a:srgbClr val="10900A"/>
              </a:solidFill>
              <a:effectLst>
                <a:outerShdw dist="38096" dir="2700000">
                  <a:srgbClr val="000000"/>
                </a:outerShdw>
              </a:effectLst>
              <a:latin typeface="Ænigma Scrawl 4 BRK" pitchFamily="2"/>
              <a:cs typeface="+mn-cs"/>
            </a:endParaRPr>
          </a:p>
        </p:txBody>
      </p:sp>
      <p:sp>
        <p:nvSpPr>
          <p:cNvPr id="4" name="Heart 4"/>
          <p:cNvSpPr>
            <a:spLocks/>
          </p:cNvSpPr>
          <p:nvPr/>
        </p:nvSpPr>
        <p:spPr bwMode="auto">
          <a:xfrm>
            <a:off x="5062538" y="644899"/>
            <a:ext cx="2159000" cy="936625"/>
          </a:xfrm>
          <a:custGeom>
            <a:avLst/>
            <a:gdLst>
              <a:gd name="T0" fmla="*/ 1070227 w 2160242"/>
              <a:gd name="T1" fmla="*/ 0 h 936107"/>
              <a:gd name="T2" fmla="*/ 2140456 w 2160242"/>
              <a:gd name="T3" fmla="*/ 472215 h 936107"/>
              <a:gd name="T4" fmla="*/ 1070227 w 2160242"/>
              <a:gd name="T5" fmla="*/ 944429 h 936107"/>
              <a:gd name="T6" fmla="*/ 0 w 2160242"/>
              <a:gd name="T7" fmla="*/ 472215 h 936107"/>
              <a:gd name="T8" fmla="*/ 1070227 w 2160242"/>
              <a:gd name="T9" fmla="*/ 236109 h 936107"/>
              <a:gd name="T10" fmla="*/ 17694720 60000 65536"/>
              <a:gd name="T11" fmla="*/ 0 60000 65536"/>
              <a:gd name="T12" fmla="*/ 5898240 60000 65536"/>
              <a:gd name="T13" fmla="*/ 11796480 60000 65536"/>
              <a:gd name="T14" fmla="*/ 17694720 60000 65536"/>
              <a:gd name="T15" fmla="*/ 360040 w 2160242"/>
              <a:gd name="T16" fmla="*/ 234027 h 936107"/>
              <a:gd name="T17" fmla="*/ 1800202 w 2160242"/>
              <a:gd name="T18" fmla="*/ 624071 h 936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242" h="936107">
                <a:moveTo>
                  <a:pt x="1080121" y="234027"/>
                </a:moveTo>
                <a:cubicBezTo>
                  <a:pt x="1530171" y="-312036"/>
                  <a:pt x="3285368" y="234027"/>
                  <a:pt x="1080121" y="936107"/>
                </a:cubicBezTo>
                <a:cubicBezTo>
                  <a:pt x="-1125126" y="234027"/>
                  <a:pt x="630071" y="-312036"/>
                  <a:pt x="1080121" y="234027"/>
                </a:cubicBezTo>
                <a:close/>
              </a:path>
            </a:pathLst>
          </a:custGeom>
          <a:solidFill>
            <a:srgbClr val="AD0101"/>
          </a:solidFill>
          <a:ln w="38103">
            <a:solidFill>
              <a:srgbClr val="002060"/>
            </a:solidFill>
            <a:prstDash val="solid"/>
            <a:round/>
            <a:headEnd/>
            <a:tailEnd/>
          </a:ln>
        </p:spPr>
        <p:txBody>
          <a:bodyPr anchor="ctr" anchorCtr="1"/>
          <a:lstStyle/>
          <a:p>
            <a:endParaRPr lang="sr-Latn-RS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36938">
            <a:off x="979488" y="1871663"/>
            <a:ext cx="1782762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/>
          <p:nvPr/>
        </p:nvSpPr>
        <p:spPr>
          <a:xfrm>
            <a:off x="798513" y="3816350"/>
            <a:ext cx="7770812" cy="8715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10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4200" b="1" kern="0" spc="30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Ænigma Scrawl 4 BRK" pitchFamily="2"/>
                <a:cs typeface="+mn-cs"/>
              </a:rPr>
              <a:t>Nastavnika koji je spreman da ih sasluša!</a:t>
            </a:r>
          </a:p>
        </p:txBody>
      </p:sp>
      <p:sp>
        <p:nvSpPr>
          <p:cNvPr id="7" name="Content Placeholder 2"/>
          <p:cNvSpPr txBox="1"/>
          <p:nvPr/>
        </p:nvSpPr>
        <p:spPr>
          <a:xfrm>
            <a:off x="6142038" y="4695825"/>
            <a:ext cx="7842250" cy="1524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fontAlgn="auto">
              <a:spcBef>
                <a:spcPts val="19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x-none" sz="8000" b="1" kern="0" spc="30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Fatboy Slim BLTC 2 BRK" pitchFamily="2"/>
              <a:cs typeface="+mn-cs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5724525" y="2565400"/>
            <a:ext cx="7488238" cy="8223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fontAlgn="auto">
              <a:spcBef>
                <a:spcPts val="7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800" b="1" kern="0" spc="300">
                <a:solidFill>
                  <a:srgbClr val="FF0066"/>
                </a:solidFill>
                <a:effectLst>
                  <a:outerShdw dist="38096" dir="2700000">
                    <a:srgbClr val="000000"/>
                  </a:outerShdw>
                </a:effectLst>
                <a:latin typeface="Fatboy Slim BLTC 2 BRK" pitchFamily="2"/>
                <a:cs typeface="+mn-cs"/>
              </a:rPr>
              <a:t>Igre?</a:t>
            </a:r>
          </a:p>
        </p:txBody>
      </p:sp>
      <p:pic>
        <p:nvPicPr>
          <p:cNvPr id="10" name="Picture 2" descr="C:\Users\Danijela\Desktop\uv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590925"/>
            <a:ext cx="2174875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Danijela\Desktop\smanjene slike\3.png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88" y="1214438"/>
            <a:ext cx="2079625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14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12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strVal val="0,5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4" grpId="0" animBg="1"/>
      <p:bldP spid="6" grpId="0"/>
      <p:bldP spid="6" grpId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 noGrp="1"/>
          </p:cNvSpPr>
          <p:nvPr>
            <p:ph idx="1"/>
          </p:nvPr>
        </p:nvSpPr>
        <p:spPr>
          <a:xfrm>
            <a:off x="514350" y="476250"/>
            <a:ext cx="8450263" cy="1158875"/>
          </a:xfrm>
        </p:spPr>
        <p:txBody>
          <a:bodyPr/>
          <a:lstStyle>
            <a:lvl1pPr>
              <a:defRPr sz="24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>
              <a:defRPr sz="20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>
              <a:defRPr>
                <a:solidFill>
                  <a:srgbClr val="DEDEE0"/>
                </a:solidFill>
                <a:latin typeface="Times New Roman" pitchFamily="18" charset="0"/>
              </a:defRPr>
            </a:lvl4pPr>
            <a:lvl5pPr marL="2057400">
              <a:defRPr>
                <a:solidFill>
                  <a:srgbClr val="DEDEE0"/>
                </a:solidFill>
                <a:latin typeface="Times New Roman" pitchFamily="18" charset="0"/>
              </a:defRPr>
            </a:lvl5pPr>
            <a:lvl6pPr marL="25146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6pPr>
            <a:lvl7pPr marL="29718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7pPr>
            <a:lvl8pPr marL="34290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8pPr>
            <a:lvl9pPr marL="38862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ts val="1100"/>
              </a:spcBef>
            </a:pPr>
            <a:r>
              <a:rPr sz="4400" smtClean="0">
                <a:solidFill>
                  <a:srgbClr val="AF1509"/>
                </a:solidFill>
                <a:latin typeface="Ænigma Scrawl 4 BRK" pitchFamily="2" charset="0"/>
              </a:rPr>
              <a:t>Tehnički uslovi realizacije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53192">
            <a:off x="6450013" y="1501775"/>
            <a:ext cx="1985962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C:\Users\Danijela\Desktop\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1097">
            <a:off x="2108200" y="2092325"/>
            <a:ext cx="2900363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:\Users\Danijela\Desktop\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02180">
            <a:off x="6016625" y="3871913"/>
            <a:ext cx="22590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itle 1"/>
          <p:cNvSpPr txBox="1">
            <a:spLocks noChangeArrowheads="1"/>
          </p:cNvSpPr>
          <p:nvPr/>
        </p:nvSpPr>
        <p:spPr bwMode="auto">
          <a:xfrm>
            <a:off x="914400" y="47244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5400">
                <a:solidFill>
                  <a:srgbClr val="159797"/>
                </a:solidFill>
                <a:latin typeface="Impact" pitchFamily="34" charset="0"/>
              </a:rPr>
              <a:t>I faza</a:t>
            </a:r>
          </a:p>
        </p:txBody>
      </p:sp>
      <p:sp>
        <p:nvSpPr>
          <p:cNvPr id="7" name="Content Placeholder 2"/>
          <p:cNvSpPr txBox="1">
            <a:spLocks noChangeArrowheads="1"/>
          </p:cNvSpPr>
          <p:nvPr/>
        </p:nvSpPr>
        <p:spPr bwMode="auto">
          <a:xfrm>
            <a:off x="654050" y="1196975"/>
            <a:ext cx="6294438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5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rgbClr val="10900A"/>
                </a:solidFill>
                <a:latin typeface="Ænigma Scrawl 4 BRK" pitchFamily="2" charset="0"/>
              </a:rPr>
              <a:t>Učenici predlažu i razmatraju neophodnu tehničku podršku za svoj čas</a:t>
            </a:r>
          </a:p>
        </p:txBody>
      </p:sp>
      <p:sp>
        <p:nvSpPr>
          <p:cNvPr id="9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10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13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753100" y="404813"/>
            <a:ext cx="6781800" cy="1600200"/>
          </a:xfrm>
        </p:spPr>
        <p:txBody>
          <a:bodyPr/>
          <a:lstStyle/>
          <a:p>
            <a:pPr eaLnBrk="1" hangingPunct="1"/>
            <a:r>
              <a:rPr sz="9600" smtClean="0">
                <a:solidFill>
                  <a:srgbClr val="DA0000"/>
                </a:solidFill>
                <a:latin typeface="Impact" pitchFamily="34" charset="0"/>
              </a:rPr>
              <a:t>II faza</a:t>
            </a:r>
          </a:p>
        </p:txBody>
      </p:sp>
      <p:sp>
        <p:nvSpPr>
          <p:cNvPr id="4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5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14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anijela\Desktop\smanjene slike\spaj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13">
            <a:off x="1543050" y="1085850"/>
            <a:ext cx="254000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30225" y="404813"/>
            <a:ext cx="7354888" cy="1152525"/>
          </a:xfrm>
        </p:spPr>
        <p:txBody>
          <a:bodyPr/>
          <a:lstStyle>
            <a:lvl1pPr>
              <a:defRPr sz="24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>
              <a:defRPr sz="20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>
              <a:defRPr>
                <a:solidFill>
                  <a:srgbClr val="DEDEE0"/>
                </a:solidFill>
                <a:latin typeface="Times New Roman" pitchFamily="18" charset="0"/>
              </a:defRPr>
            </a:lvl4pPr>
            <a:lvl5pPr marL="2057400">
              <a:defRPr>
                <a:solidFill>
                  <a:srgbClr val="DEDEE0"/>
                </a:solidFill>
                <a:latin typeface="Times New Roman" pitchFamily="18" charset="0"/>
              </a:defRPr>
            </a:lvl5pPr>
            <a:lvl6pPr marL="25146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6pPr>
            <a:lvl7pPr marL="29718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7pPr>
            <a:lvl8pPr marL="34290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8pPr>
            <a:lvl9pPr marL="38862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ts val="900"/>
              </a:spcBef>
            </a:pPr>
            <a:r>
              <a:rPr sz="3600" smtClean="0">
                <a:solidFill>
                  <a:srgbClr val="FF0066"/>
                </a:solidFill>
                <a:latin typeface="Ænigma Scrawl 4 BRK" pitchFamily="2" charset="0"/>
              </a:rPr>
              <a:t>Podele u grupe i izvlačenje </a:t>
            </a:r>
          </a:p>
        </p:txBody>
      </p:sp>
      <p:sp>
        <p:nvSpPr>
          <p:cNvPr id="5" name="Content Placeholder 2"/>
          <p:cNvSpPr txBox="1">
            <a:spLocks noChangeArrowheads="1"/>
          </p:cNvSpPr>
          <p:nvPr/>
        </p:nvSpPr>
        <p:spPr bwMode="auto">
          <a:xfrm>
            <a:off x="628650" y="1341438"/>
            <a:ext cx="73533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5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rgbClr val="10900A"/>
                </a:solidFill>
                <a:latin typeface="Ænigma Scrawl 4 BRK" pitchFamily="2" charset="0"/>
              </a:rPr>
              <a:t>Učenici staju u vrstu ređajući se prema boji svoje odeće, od najtamnije do najsvetlije</a:t>
            </a:r>
          </a:p>
        </p:txBody>
      </p:sp>
      <p:sp>
        <p:nvSpPr>
          <p:cNvPr id="6" name="Content Placeholder 2"/>
          <p:cNvSpPr txBox="1">
            <a:spLocks noChangeArrowheads="1"/>
          </p:cNvSpPr>
          <p:nvPr/>
        </p:nvSpPr>
        <p:spPr bwMode="auto">
          <a:xfrm>
            <a:off x="914400" y="4108450"/>
            <a:ext cx="5386388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5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rgbClr val="FFFF00"/>
                </a:solidFill>
                <a:latin typeface="Ænigma Scrawl 4 BRK" pitchFamily="2" charset="0"/>
              </a:rPr>
              <a:t>Svaki par izvlačenjem brojeva iz šešira dobija svoje odeljenje u kojem će držati nastavu – dva para učenika u po jednom odeljenju</a:t>
            </a:r>
          </a:p>
        </p:txBody>
      </p:sp>
      <p:pic>
        <p:nvPicPr>
          <p:cNvPr id="7" name="Picture 2" descr="C:\Users\Danijela\Desktop\smanjene slike\s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5365">
            <a:off x="7064375" y="508000"/>
            <a:ext cx="254000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triped Right Arrow 7"/>
          <p:cNvSpPr>
            <a:spLocks/>
          </p:cNvSpPr>
          <p:nvPr/>
        </p:nvSpPr>
        <p:spPr bwMode="auto">
          <a:xfrm rot="9493544">
            <a:off x="4872038" y="2682875"/>
            <a:ext cx="1917700" cy="5699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0 h 21600"/>
              <a:gd name="T10" fmla="*/ 2147483647 w 21600"/>
              <a:gd name="T11" fmla="*/ 2147483647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4000 w 21600"/>
              <a:gd name="T19" fmla="*/ 4615 h 21600"/>
              <a:gd name="T20" fmla="*/ 19763 w 21600"/>
              <a:gd name="T21" fmla="*/ 16985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393" y="0"/>
                </a:moveTo>
                <a:lnTo>
                  <a:pt x="21600" y="10800"/>
                </a:lnTo>
                <a:lnTo>
                  <a:pt x="18393" y="21800"/>
                </a:lnTo>
                <a:lnTo>
                  <a:pt x="18393" y="16985"/>
                </a:lnTo>
                <a:lnTo>
                  <a:pt x="4000" y="16985"/>
                </a:lnTo>
                <a:lnTo>
                  <a:pt x="4000" y="4615"/>
                </a:lnTo>
                <a:lnTo>
                  <a:pt x="18393" y="4615"/>
                </a:lnTo>
                <a:lnTo>
                  <a:pt x="18393" y="0"/>
                </a:lnTo>
                <a:moveTo>
                  <a:pt x="0" y="4615"/>
                </a:moveTo>
                <a:lnTo>
                  <a:pt x="0" y="16985"/>
                </a:lnTo>
                <a:lnTo>
                  <a:pt x="1000" y="16985"/>
                </a:lnTo>
                <a:lnTo>
                  <a:pt x="1000" y="4615"/>
                </a:lnTo>
                <a:lnTo>
                  <a:pt x="0" y="4615"/>
                </a:lnTo>
                <a:moveTo>
                  <a:pt x="2000" y="4615"/>
                </a:moveTo>
                <a:lnTo>
                  <a:pt x="2000" y="16985"/>
                </a:lnTo>
                <a:lnTo>
                  <a:pt x="3000" y="16985"/>
                </a:lnTo>
                <a:lnTo>
                  <a:pt x="3000" y="4615"/>
                </a:lnTo>
                <a:lnTo>
                  <a:pt x="2000" y="4615"/>
                </a:lnTo>
                <a:close/>
              </a:path>
            </a:pathLst>
          </a:custGeom>
          <a:solidFill>
            <a:srgbClr val="002060"/>
          </a:solidFill>
          <a:ln w="3810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anchor="ctr" anchorCtr="1"/>
          <a:lstStyle/>
          <a:p>
            <a:endParaRPr lang="sr-Latn-RS"/>
          </a:p>
        </p:txBody>
      </p:sp>
      <p:sp>
        <p:nvSpPr>
          <p:cNvPr id="9" name="Content Placeholder 2"/>
          <p:cNvSpPr txBox="1">
            <a:spLocks noChangeArrowheads="1"/>
          </p:cNvSpPr>
          <p:nvPr/>
        </p:nvSpPr>
        <p:spPr bwMode="auto">
          <a:xfrm>
            <a:off x="6675438" y="3962400"/>
            <a:ext cx="4603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en-US" sz="4000">
                <a:solidFill>
                  <a:srgbClr val="10900A"/>
                </a:solidFill>
                <a:latin typeface="Fatboy Slim BLTC 2 BRK" pitchFamily="2" charset="0"/>
              </a:rPr>
              <a:t>2</a:t>
            </a:r>
          </a:p>
        </p:txBody>
      </p:sp>
      <p:sp>
        <p:nvSpPr>
          <p:cNvPr id="10" name="Content Placeholder 2"/>
          <p:cNvSpPr txBox="1">
            <a:spLocks noChangeArrowheads="1"/>
          </p:cNvSpPr>
          <p:nvPr/>
        </p:nvSpPr>
        <p:spPr bwMode="auto">
          <a:xfrm rot="1395966">
            <a:off x="7308850" y="3687763"/>
            <a:ext cx="4587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en-US" sz="4000">
                <a:solidFill>
                  <a:srgbClr val="FF9900"/>
                </a:solidFill>
                <a:latin typeface="EpoXY histoRy" pitchFamily="2" charset="0"/>
              </a:rPr>
              <a:t>4</a:t>
            </a:r>
          </a:p>
        </p:txBody>
      </p:sp>
      <p:sp>
        <p:nvSpPr>
          <p:cNvPr id="11" name="Content Placeholder 2"/>
          <p:cNvSpPr txBox="1">
            <a:spLocks noChangeArrowheads="1"/>
          </p:cNvSpPr>
          <p:nvPr/>
        </p:nvSpPr>
        <p:spPr bwMode="auto">
          <a:xfrm rot="1395966">
            <a:off x="7116763" y="4708525"/>
            <a:ext cx="45085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1700"/>
              </a:spcBef>
            </a:pPr>
            <a:r>
              <a:rPr lang="en-US" sz="7200">
                <a:solidFill>
                  <a:srgbClr val="0070C0"/>
                </a:solidFill>
                <a:latin typeface="AtlandSketches BB" pitchFamily="2" charset="0"/>
              </a:rPr>
              <a:t>1</a:t>
            </a:r>
          </a:p>
        </p:txBody>
      </p:sp>
      <p:sp>
        <p:nvSpPr>
          <p:cNvPr id="12" name="Content Placeholder 2"/>
          <p:cNvSpPr txBox="1">
            <a:spLocks noChangeArrowheads="1"/>
          </p:cNvSpPr>
          <p:nvPr/>
        </p:nvSpPr>
        <p:spPr bwMode="auto">
          <a:xfrm>
            <a:off x="7902575" y="4344988"/>
            <a:ext cx="460375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en-US" sz="4000">
                <a:solidFill>
                  <a:srgbClr val="FF0000"/>
                </a:solidFill>
                <a:latin typeface="Fatboy Slim BLTC 2 BRK" pitchFamily="2" charset="0"/>
              </a:rPr>
              <a:t>3</a:t>
            </a:r>
          </a:p>
        </p:txBody>
      </p:sp>
      <p:pic>
        <p:nvPicPr>
          <p:cNvPr id="13" name="Picture 3" descr="C:\Users\Danijela\Desktop\black_top_ha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86853" flipH="1">
            <a:off x="7061200" y="5695950"/>
            <a:ext cx="12700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20494" name="Title 1"/>
          <p:cNvSpPr txBox="1">
            <a:spLocks noGrp="1"/>
          </p:cNvSpPr>
          <p:nvPr>
            <p:ph type="title"/>
          </p:nvPr>
        </p:nvSpPr>
        <p:spPr>
          <a:xfrm>
            <a:off x="684213" y="5284788"/>
            <a:ext cx="4464050" cy="887412"/>
          </a:xfrm>
        </p:spPr>
        <p:txBody>
          <a:bodyPr/>
          <a:lstStyle/>
          <a:p>
            <a:pPr eaLnBrk="1" hangingPunct="1"/>
            <a:r>
              <a:rPr smtClean="0">
                <a:solidFill>
                  <a:srgbClr val="FF0000"/>
                </a:solidFill>
                <a:latin typeface="Impact" pitchFamily="34" charset="0"/>
              </a:rPr>
              <a:t>II faza</a:t>
            </a:r>
          </a:p>
        </p:txBody>
      </p:sp>
      <p:sp>
        <p:nvSpPr>
          <p:cNvPr id="16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15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8" grpId="0" animBg="1"/>
      <p:bldP spid="8" grpId="1" animBg="1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 txBox="1">
            <a:spLocks noGrp="1"/>
          </p:cNvSpPr>
          <p:nvPr>
            <p:ph type="title"/>
          </p:nvPr>
        </p:nvSpPr>
        <p:spPr>
          <a:xfrm>
            <a:off x="684213" y="5159375"/>
            <a:ext cx="6859587" cy="1012825"/>
          </a:xfrm>
        </p:spPr>
        <p:txBody>
          <a:bodyPr/>
          <a:lstStyle/>
          <a:p>
            <a:pPr eaLnBrk="1" hangingPunct="1"/>
            <a:r>
              <a:rPr smtClean="0">
                <a:solidFill>
                  <a:srgbClr val="FF0000"/>
                </a:solidFill>
                <a:latin typeface="Impact" pitchFamily="34" charset="0"/>
              </a:rPr>
              <a:t>II faza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73075" y="476250"/>
            <a:ext cx="8353425" cy="1368425"/>
          </a:xfrm>
        </p:spPr>
        <p:txBody>
          <a:bodyPr/>
          <a:lstStyle/>
          <a:p>
            <a:pPr marL="274320" indent="-274320" eaLnBrk="1" fontAlgn="auto" hangingPunct="1">
              <a:spcBef>
                <a:spcPts val="800"/>
              </a:spcBef>
              <a:spcAft>
                <a:spcPts val="0"/>
              </a:spcAft>
              <a:buFont typeface="Arial" pitchFamily="34"/>
              <a:buChar char="•"/>
              <a:defRPr/>
            </a:pPr>
            <a:r>
              <a:rPr lang="x-none" smtClean="0">
                <a:latin typeface="Segoe Script" pitchFamily="34"/>
              </a:rPr>
              <a:t>Osmišljanje</a:t>
            </a:r>
            <a:r>
              <a:rPr lang="x-none" sz="2800" smtClean="0">
                <a:latin typeface="Segoe Script" pitchFamily="34"/>
              </a:rPr>
              <a:t> </a:t>
            </a:r>
            <a:r>
              <a:rPr lang="x-none" sz="3200" b="1" smtClean="0">
                <a:solidFill>
                  <a:srgbClr val="10900A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</a:rPr>
              <a:t>univerzalnog modela časa</a:t>
            </a:r>
            <a:r>
              <a:rPr lang="x-none" sz="3200" smtClean="0">
                <a:latin typeface="Segoe Script" pitchFamily="34"/>
              </a:rPr>
              <a:t> </a:t>
            </a:r>
            <a:r>
              <a:rPr lang="x-none" smtClean="0">
                <a:latin typeface="Segoe Script" pitchFamily="34"/>
              </a:rPr>
              <a:t>kada su dogovarene sledeće faze:</a:t>
            </a:r>
          </a:p>
        </p:txBody>
      </p:sp>
      <p:sp>
        <p:nvSpPr>
          <p:cNvPr id="4" name="Content Placeholder 2"/>
          <p:cNvSpPr txBox="1">
            <a:spLocks noChangeArrowheads="1"/>
          </p:cNvSpPr>
          <p:nvPr/>
        </p:nvSpPr>
        <p:spPr bwMode="auto">
          <a:xfrm>
            <a:off x="573088" y="1817688"/>
            <a:ext cx="1862137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5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200" b="1">
                <a:solidFill>
                  <a:srgbClr val="006699"/>
                </a:solidFill>
                <a:latin typeface="Segoe Script" pitchFamily="34" charset="0"/>
              </a:rPr>
              <a:t>greetings</a:t>
            </a:r>
          </a:p>
        </p:txBody>
      </p:sp>
      <p:sp>
        <p:nvSpPr>
          <p:cNvPr id="5" name="Content Placeholder 2"/>
          <p:cNvSpPr txBox="1">
            <a:spLocks noChangeArrowheads="1"/>
          </p:cNvSpPr>
          <p:nvPr/>
        </p:nvSpPr>
        <p:spPr bwMode="auto">
          <a:xfrm>
            <a:off x="701675" y="4284663"/>
            <a:ext cx="189388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5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200" b="1">
                <a:solidFill>
                  <a:srgbClr val="FF0066"/>
                </a:solidFill>
                <a:latin typeface="Segoe Script" pitchFamily="34" charset="0"/>
              </a:rPr>
              <a:t>warm up</a:t>
            </a:r>
          </a:p>
        </p:txBody>
      </p:sp>
      <p:sp>
        <p:nvSpPr>
          <p:cNvPr id="6" name="Content Placeholder 2"/>
          <p:cNvSpPr txBox="1"/>
          <p:nvPr/>
        </p:nvSpPr>
        <p:spPr>
          <a:xfrm>
            <a:off x="2185988" y="1670050"/>
            <a:ext cx="2511425" cy="10287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5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200" b="1" kern="0">
                <a:solidFill>
                  <a:srgbClr val="008000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linguistic introduction</a:t>
            </a:r>
          </a:p>
        </p:txBody>
      </p:sp>
      <p:sp>
        <p:nvSpPr>
          <p:cNvPr id="7" name="Content Placeholder 2"/>
          <p:cNvSpPr txBox="1">
            <a:spLocks noChangeArrowheads="1"/>
          </p:cNvSpPr>
          <p:nvPr/>
        </p:nvSpPr>
        <p:spPr bwMode="auto">
          <a:xfrm>
            <a:off x="2797175" y="4435475"/>
            <a:ext cx="23495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5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200" b="1">
                <a:solidFill>
                  <a:srgbClr val="0000CC"/>
                </a:solidFill>
                <a:latin typeface="Segoe Script" pitchFamily="34" charset="0"/>
              </a:rPr>
              <a:t>presentation</a:t>
            </a:r>
          </a:p>
        </p:txBody>
      </p:sp>
      <p:sp>
        <p:nvSpPr>
          <p:cNvPr id="8" name="Content Placeholder 2"/>
          <p:cNvSpPr txBox="1"/>
          <p:nvPr/>
        </p:nvSpPr>
        <p:spPr>
          <a:xfrm>
            <a:off x="4425950" y="1674813"/>
            <a:ext cx="2825750" cy="71913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200" b="1" kern="0">
                <a:solidFill>
                  <a:srgbClr val="6600FF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Writing &amp; pronunciation</a:t>
            </a:r>
          </a:p>
        </p:txBody>
      </p:sp>
      <p:sp>
        <p:nvSpPr>
          <p:cNvPr id="9" name="Content Placeholder 2"/>
          <p:cNvSpPr txBox="1">
            <a:spLocks noChangeArrowheads="1"/>
          </p:cNvSpPr>
          <p:nvPr/>
        </p:nvSpPr>
        <p:spPr bwMode="auto">
          <a:xfrm>
            <a:off x="7250113" y="2020888"/>
            <a:ext cx="19304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5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200" b="1">
                <a:solidFill>
                  <a:srgbClr val="FF3300"/>
                </a:solidFill>
                <a:latin typeface="Segoe Script" pitchFamily="34" charset="0"/>
              </a:rPr>
              <a:t>practise</a:t>
            </a:r>
          </a:p>
        </p:txBody>
      </p:sp>
      <p:sp>
        <p:nvSpPr>
          <p:cNvPr id="10" name="Content Placeholder 2"/>
          <p:cNvSpPr txBox="1">
            <a:spLocks noChangeArrowheads="1"/>
          </p:cNvSpPr>
          <p:nvPr/>
        </p:nvSpPr>
        <p:spPr bwMode="auto">
          <a:xfrm>
            <a:off x="7251700" y="4613275"/>
            <a:ext cx="162083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400" b="1">
                <a:solidFill>
                  <a:srgbClr val="FF0000"/>
                </a:solidFill>
                <a:latin typeface="Segoe Script" pitchFamily="34" charset="0"/>
              </a:rPr>
              <a:t>closing</a:t>
            </a:r>
          </a:p>
        </p:txBody>
      </p:sp>
      <p:sp>
        <p:nvSpPr>
          <p:cNvPr id="11" name="Content Placeholder 2"/>
          <p:cNvSpPr txBox="1"/>
          <p:nvPr/>
        </p:nvSpPr>
        <p:spPr>
          <a:xfrm>
            <a:off x="5383213" y="4533900"/>
            <a:ext cx="2206625" cy="6413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5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200" b="1" kern="0">
                <a:solidFill>
                  <a:srgbClr val="CBD729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reading</a:t>
            </a:r>
          </a:p>
        </p:txBody>
      </p:sp>
      <p:pic>
        <p:nvPicPr>
          <p:cNvPr id="12" name="Picture 5" descr="C:\Users\Danijela\Desktop\smanjene slike\sttop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99991" flipH="1">
            <a:off x="7399338" y="3559175"/>
            <a:ext cx="1574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C:\Users\Danijela\Desktop\smanjene slike\sttop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99991" flipH="1">
            <a:off x="5324475" y="3495675"/>
            <a:ext cx="1574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C:\Users\Danijela\Desktop\smanjene slike\sttop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5" y="2498725"/>
            <a:ext cx="1574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 descr="C:\Users\Danijela\Desktop\smanjene slike\sttop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2535238"/>
            <a:ext cx="1574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1" descr="C:\Users\Danijela\Desktop\smanjene slike\sttop7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99991" flipH="1">
            <a:off x="1081088" y="3559175"/>
            <a:ext cx="1574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2" descr="C:\Users\Danijela\Desktop\smanjene slike\sttop8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99991" flipH="1">
            <a:off x="3417888" y="3457575"/>
            <a:ext cx="1574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3" descr="C:\Users\Danijela\Desktop\smanjene slike\sttop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975" y="2422525"/>
            <a:ext cx="1574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7" descr="C:\Users\Danijela\Desktop\smanjene slike\sttop3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2597150"/>
            <a:ext cx="1574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22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16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strVal val="0,5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anijela\Desktop\uchenici nastavnici\smil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0613">
            <a:off x="5413375" y="3824288"/>
            <a:ext cx="44450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FF0000"/>
                </a:solidFill>
                <a:latin typeface="Impact" pitchFamily="34" charset="0"/>
              </a:rPr>
              <a:t>II faza</a:t>
            </a:r>
          </a:p>
        </p:txBody>
      </p:sp>
      <p:sp>
        <p:nvSpPr>
          <p:cNvPr id="4" name="Content Placeholder 2"/>
          <p:cNvSpPr txBox="1"/>
          <p:nvPr/>
        </p:nvSpPr>
        <p:spPr>
          <a:xfrm>
            <a:off x="882650" y="703263"/>
            <a:ext cx="8442325" cy="9493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8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3500" b="1" kern="0">
                <a:solidFill>
                  <a:srgbClr val="006699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Greetings</a:t>
            </a:r>
            <a:endParaRPr lang="x-none" sz="2400" kern="0">
              <a:solidFill>
                <a:srgbClr val="006699"/>
              </a:solidFill>
              <a:latin typeface="Times New Roman"/>
              <a:cs typeface="+mn-cs"/>
            </a:endParaRPr>
          </a:p>
        </p:txBody>
      </p:sp>
      <p:sp>
        <p:nvSpPr>
          <p:cNvPr id="5" name="Content Placeholder 2"/>
          <p:cNvSpPr txBox="1">
            <a:spLocks noChangeArrowheads="1"/>
          </p:cNvSpPr>
          <p:nvPr/>
        </p:nvSpPr>
        <p:spPr bwMode="auto">
          <a:xfrm>
            <a:off x="4111625" y="1638300"/>
            <a:ext cx="8008938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800" b="1">
                <a:solidFill>
                  <a:srgbClr val="FFFF00"/>
                </a:solidFill>
                <a:latin typeface="Segoe Script" pitchFamily="34" charset="0"/>
              </a:rPr>
              <a:t>Hello song</a:t>
            </a:r>
            <a:endParaRPr lang="en-US" sz="28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841375" y="1844675"/>
            <a:ext cx="7750175" cy="2667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400" b="1" kern="0">
                <a:solidFill>
                  <a:srgbClr val="009900"/>
                </a:solidFill>
                <a:latin typeface="Segoe Script" pitchFamily="34"/>
                <a:cs typeface="+mn-cs"/>
              </a:rPr>
              <a:t>Upoznavanje mladih nastavnika 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400" b="1" kern="0">
                <a:solidFill>
                  <a:srgbClr val="009900"/>
                </a:solidFill>
                <a:latin typeface="Segoe Script" pitchFamily="34"/>
                <a:cs typeface="+mn-cs"/>
              </a:rPr>
              <a:t>  i njihovih učenika</a:t>
            </a:r>
            <a:endParaRPr lang="x-none" sz="2400" kern="0">
              <a:solidFill>
                <a:srgbClr val="009900"/>
              </a:solidFill>
              <a:latin typeface="Times New Roman"/>
              <a:cs typeface="+mn-cs"/>
            </a:endParaRPr>
          </a:p>
        </p:txBody>
      </p:sp>
      <p:pic>
        <p:nvPicPr>
          <p:cNvPr id="7" name="Picture 2" descr="C:\Users\Danijela\Desktop\smanjene slike\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408363"/>
            <a:ext cx="254000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11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17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54145">
            <a:off x="5926138" y="3689350"/>
            <a:ext cx="2163762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FF0000"/>
                </a:solidFill>
                <a:latin typeface="Impact" pitchFamily="34" charset="0"/>
              </a:rPr>
              <a:t>II faza</a:t>
            </a:r>
          </a:p>
        </p:txBody>
      </p:sp>
      <p:sp>
        <p:nvSpPr>
          <p:cNvPr id="4" name="Content Placeholder 2"/>
          <p:cNvSpPr txBox="1"/>
          <p:nvPr/>
        </p:nvSpPr>
        <p:spPr>
          <a:xfrm>
            <a:off x="944563" y="981075"/>
            <a:ext cx="5715000" cy="10080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8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3500" b="1" kern="0">
                <a:solidFill>
                  <a:srgbClr val="FF0066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Warm up</a:t>
            </a:r>
            <a:endParaRPr lang="x-none" sz="2400" kern="0">
              <a:solidFill>
                <a:srgbClr val="DEDEE0"/>
              </a:solidFill>
              <a:latin typeface="Times New Roman"/>
              <a:cs typeface="+mn-cs"/>
            </a:endParaRPr>
          </a:p>
        </p:txBody>
      </p:sp>
      <p:sp>
        <p:nvSpPr>
          <p:cNvPr id="5" name="Content Placeholder 2"/>
          <p:cNvSpPr txBox="1">
            <a:spLocks noChangeArrowheads="1"/>
          </p:cNvSpPr>
          <p:nvPr/>
        </p:nvSpPr>
        <p:spPr bwMode="auto">
          <a:xfrm>
            <a:off x="922338" y="1758950"/>
            <a:ext cx="727551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400" b="1">
                <a:solidFill>
                  <a:srgbClr val="009900"/>
                </a:solidFill>
                <a:latin typeface="Segoe Script" pitchFamily="34" charset="0"/>
              </a:rPr>
              <a:t>Odgonetanje tajne reči putem skrivalice, re</a:t>
            </a:r>
            <a:r>
              <a:rPr lang="sr-Latn-CS" sz="2400" b="1">
                <a:solidFill>
                  <a:srgbClr val="009900"/>
                </a:solidFill>
                <a:latin typeface="Segoe Script" pitchFamily="34" charset="0"/>
              </a:rPr>
              <a:t>či</a:t>
            </a:r>
            <a:r>
              <a:rPr lang="en-US" sz="2400" b="1">
                <a:solidFill>
                  <a:srgbClr val="009900"/>
                </a:solidFill>
                <a:latin typeface="Segoe Script" pitchFamily="34" charset="0"/>
              </a:rPr>
              <a:t> koja će biti </a:t>
            </a:r>
            <a:r>
              <a:rPr lang="en-US" sz="3200" b="1">
                <a:solidFill>
                  <a:srgbClr val="6600FF"/>
                </a:solidFill>
                <a:latin typeface="Segoe Script" pitchFamily="34" charset="0"/>
              </a:rPr>
              <a:t>tema</a:t>
            </a:r>
            <a:r>
              <a:rPr lang="en-US" sz="2400" b="1">
                <a:solidFill>
                  <a:srgbClr val="009900"/>
                </a:solidFill>
                <a:latin typeface="Segoe Script" pitchFamily="34" charset="0"/>
              </a:rPr>
              <a:t> nastavne jedinice</a:t>
            </a:r>
            <a:endParaRPr lang="en-US" sz="240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6" name="Striped Right Arrow 2"/>
          <p:cNvSpPr>
            <a:spLocks/>
          </p:cNvSpPr>
          <p:nvPr/>
        </p:nvSpPr>
        <p:spPr bwMode="auto">
          <a:xfrm rot="-423755">
            <a:off x="4124325" y="3259138"/>
            <a:ext cx="1511300" cy="100806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0 h 21600"/>
              <a:gd name="T10" fmla="*/ 2147483647 w 21600"/>
              <a:gd name="T11" fmla="*/ 2147483647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4000 w 21600"/>
              <a:gd name="T19" fmla="*/ 6606 h 21600"/>
              <a:gd name="T20" fmla="*/ 17946 w 21600"/>
              <a:gd name="T21" fmla="*/ 14994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2190" y="0"/>
                </a:moveTo>
                <a:lnTo>
                  <a:pt x="21600" y="10800"/>
                </a:lnTo>
                <a:lnTo>
                  <a:pt x="12190" y="21800"/>
                </a:lnTo>
                <a:lnTo>
                  <a:pt x="12190" y="14994"/>
                </a:lnTo>
                <a:lnTo>
                  <a:pt x="4000" y="14994"/>
                </a:lnTo>
                <a:lnTo>
                  <a:pt x="4000" y="6606"/>
                </a:lnTo>
                <a:lnTo>
                  <a:pt x="12190" y="6606"/>
                </a:lnTo>
                <a:lnTo>
                  <a:pt x="12190" y="0"/>
                </a:lnTo>
                <a:moveTo>
                  <a:pt x="0" y="6606"/>
                </a:moveTo>
                <a:lnTo>
                  <a:pt x="0" y="14994"/>
                </a:lnTo>
                <a:lnTo>
                  <a:pt x="1000" y="14994"/>
                </a:lnTo>
                <a:lnTo>
                  <a:pt x="1000" y="6606"/>
                </a:lnTo>
                <a:lnTo>
                  <a:pt x="0" y="6606"/>
                </a:lnTo>
                <a:moveTo>
                  <a:pt x="2000" y="6606"/>
                </a:moveTo>
                <a:lnTo>
                  <a:pt x="2000" y="14994"/>
                </a:lnTo>
                <a:lnTo>
                  <a:pt x="3000" y="14994"/>
                </a:lnTo>
                <a:lnTo>
                  <a:pt x="3000" y="6606"/>
                </a:lnTo>
                <a:lnTo>
                  <a:pt x="2000" y="6606"/>
                </a:lnTo>
                <a:close/>
              </a:path>
            </a:pathLst>
          </a:custGeom>
          <a:solidFill>
            <a:srgbClr val="AD0101"/>
          </a:solidFill>
          <a:ln w="12701">
            <a:solidFill>
              <a:srgbClr val="7E0000"/>
            </a:solidFill>
            <a:prstDash val="solid"/>
            <a:round/>
            <a:headEnd/>
            <a:tailEnd/>
          </a:ln>
        </p:spPr>
        <p:txBody>
          <a:bodyPr anchor="ctr" anchorCtr="1"/>
          <a:lstStyle/>
          <a:p>
            <a:endParaRPr lang="sr-Latn-RS"/>
          </a:p>
        </p:txBody>
      </p:sp>
      <p:sp>
        <p:nvSpPr>
          <p:cNvPr id="7" name="Content Placeholder 2"/>
          <p:cNvSpPr txBox="1"/>
          <p:nvPr/>
        </p:nvSpPr>
        <p:spPr>
          <a:xfrm rot="851667">
            <a:off x="6016625" y="2765285"/>
            <a:ext cx="4232275" cy="108743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fontAlgn="auto">
              <a:spcBef>
                <a:spcPts val="12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4800" b="1" kern="0">
                <a:solidFill>
                  <a:srgbClr val="002060"/>
                </a:solidFill>
                <a:effectLst>
                  <a:outerShdw dist="38096" dir="2700000">
                    <a:srgbClr val="000000"/>
                  </a:outerShdw>
                </a:effectLst>
                <a:latin typeface="Fatboy Slim BLTC 2 BRK" pitchFamily="2"/>
                <a:cs typeface="+mn-cs"/>
              </a:rPr>
              <a:t>  </a:t>
            </a:r>
            <a:r>
              <a:rPr lang="sr-Latn-CS" sz="4800" b="1" kern="0" dirty="0">
                <a:solidFill>
                  <a:srgbClr val="0070C0"/>
                </a:solidFill>
                <a:effectLst>
                  <a:outerShdw dist="38096" dir="2700000">
                    <a:srgbClr val="000000"/>
                  </a:outerShdw>
                </a:effectLst>
                <a:latin typeface="Fatboy Slim BLTC 2 BRK" pitchFamily="2"/>
                <a:cs typeface="+mn-cs"/>
              </a:rPr>
              <a:t>T-shirt</a:t>
            </a:r>
            <a:endParaRPr lang="x-none" sz="4800" kern="0">
              <a:solidFill>
                <a:srgbClr val="0070C0"/>
              </a:solidFill>
              <a:effectLst>
                <a:outerShdw dist="38096" dir="2700000">
                  <a:srgbClr val="000000"/>
                </a:outerShdw>
              </a:effectLst>
              <a:latin typeface="Fatboy Slim BLTC 2 BRK" pitchFamily="2"/>
              <a:cs typeface="+mn-cs"/>
            </a:endParaRPr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62733">
            <a:off x="827088" y="3246438"/>
            <a:ext cx="3373437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11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18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FF0000"/>
                </a:solidFill>
                <a:latin typeface="Impact" pitchFamily="34" charset="0"/>
              </a:rPr>
              <a:t>II faza</a:t>
            </a:r>
          </a:p>
        </p:txBody>
      </p:sp>
      <p:sp>
        <p:nvSpPr>
          <p:cNvPr id="3" name="Content Placeholder 2"/>
          <p:cNvSpPr txBox="1"/>
          <p:nvPr/>
        </p:nvSpPr>
        <p:spPr>
          <a:xfrm>
            <a:off x="944563" y="779463"/>
            <a:ext cx="6867525" cy="10080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9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3600" b="1" kern="0">
                <a:solidFill>
                  <a:srgbClr val="008000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Linguistic introduction</a:t>
            </a:r>
          </a:p>
        </p:txBody>
      </p:sp>
      <p:sp>
        <p:nvSpPr>
          <p:cNvPr id="4" name="Content Placeholder 2"/>
          <p:cNvSpPr txBox="1">
            <a:spLocks noChangeArrowheads="1"/>
          </p:cNvSpPr>
          <p:nvPr/>
        </p:nvSpPr>
        <p:spPr bwMode="auto">
          <a:xfrm>
            <a:off x="944563" y="1557338"/>
            <a:ext cx="727551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400">
                <a:solidFill>
                  <a:srgbClr val="00B0F0"/>
                </a:solidFill>
                <a:latin typeface="Segoe Script" pitchFamily="34" charset="0"/>
              </a:rPr>
              <a:t>Utvrđivanje poznatog vokabulara na zadatu temu</a:t>
            </a:r>
          </a:p>
        </p:txBody>
      </p:sp>
      <p:sp>
        <p:nvSpPr>
          <p:cNvPr id="6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7" name="Content Placeholder 2"/>
          <p:cNvSpPr txBox="1">
            <a:spLocks noChangeArrowheads="1"/>
          </p:cNvSpPr>
          <p:nvPr/>
        </p:nvSpPr>
        <p:spPr bwMode="auto">
          <a:xfrm>
            <a:off x="1120775" y="2506663"/>
            <a:ext cx="361950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5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Učenici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biraju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po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jednu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osobu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iz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javnog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života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ili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egoe Script" pitchFamily="34" charset="0"/>
              </a:rPr>
              <a:t>lik</a:t>
            </a:r>
            <a:r>
              <a:rPr lang="en-US" sz="2000" dirty="0" smtClean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iz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crtanog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filma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i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opisuju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šta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ima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na</a:t>
            </a:r>
            <a:r>
              <a:rPr lang="en-US" sz="2000" dirty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egoe Script" pitchFamily="34" charset="0"/>
              </a:rPr>
              <a:t>sebi</a:t>
            </a:r>
            <a:endParaRPr lang="en-US" sz="2000" dirty="0">
              <a:solidFill>
                <a:srgbClr val="FF0000"/>
              </a:solidFill>
              <a:latin typeface="Segoe Script" pitchFamily="34" charset="0"/>
            </a:endParaRP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6968">
            <a:off x="5514975" y="2846388"/>
            <a:ext cx="2627313" cy="260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eft Arrow 14"/>
          <p:cNvSpPr>
            <a:spLocks/>
          </p:cNvSpPr>
          <p:nvPr/>
        </p:nvSpPr>
        <p:spPr bwMode="auto">
          <a:xfrm>
            <a:off x="5003800" y="4149725"/>
            <a:ext cx="1081088" cy="2016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0 h 21600"/>
              <a:gd name="T10" fmla="*/ 2147483647 w 21600"/>
              <a:gd name="T11" fmla="*/ 2147483647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1008 w 21600"/>
              <a:gd name="T19" fmla="*/ 5400 h 21600"/>
              <a:gd name="T20" fmla="*/ 21600 w 21600"/>
              <a:gd name="T21" fmla="*/ 162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5400"/>
                </a:moveTo>
                <a:lnTo>
                  <a:pt x="2016" y="5400"/>
                </a:lnTo>
                <a:lnTo>
                  <a:pt x="2016" y="0"/>
                </a:lnTo>
                <a:lnTo>
                  <a:pt x="0" y="10800"/>
                </a:lnTo>
                <a:lnTo>
                  <a:pt x="2016" y="21600"/>
                </a:lnTo>
                <a:lnTo>
                  <a:pt x="2016" y="16200"/>
                </a:lnTo>
                <a:lnTo>
                  <a:pt x="21600" y="16200"/>
                </a:lnTo>
                <a:lnTo>
                  <a:pt x="21600" y="5400"/>
                </a:lnTo>
                <a:close/>
              </a:path>
            </a:pathLst>
          </a:custGeom>
          <a:solidFill>
            <a:srgbClr val="CCECFF"/>
          </a:solidFill>
          <a:ln w="12701">
            <a:solidFill>
              <a:srgbClr val="7E0000"/>
            </a:solidFill>
            <a:prstDash val="solid"/>
            <a:round/>
            <a:headEnd/>
            <a:tailEnd/>
          </a:ln>
        </p:spPr>
        <p:txBody>
          <a:bodyPr anchor="ctr" anchorCtr="1"/>
          <a:lstStyle/>
          <a:p>
            <a:endParaRPr lang="sr-Latn-RS"/>
          </a:p>
        </p:txBody>
      </p:sp>
      <p:sp>
        <p:nvSpPr>
          <p:cNvPr id="10" name="Right Arrow 15"/>
          <p:cNvSpPr>
            <a:spLocks/>
          </p:cNvSpPr>
          <p:nvPr/>
        </p:nvSpPr>
        <p:spPr bwMode="auto">
          <a:xfrm>
            <a:off x="7092950" y="4797425"/>
            <a:ext cx="1127125" cy="2159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0 h 21600"/>
              <a:gd name="T10" fmla="*/ 2147483647 w 21600"/>
              <a:gd name="T11" fmla="*/ 2147483647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0 w 21600"/>
              <a:gd name="T19" fmla="*/ 5400 h 21600"/>
              <a:gd name="T20" fmla="*/ 20565 w 21600"/>
              <a:gd name="T21" fmla="*/ 162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5400"/>
                </a:moveTo>
                <a:lnTo>
                  <a:pt x="19530" y="5400"/>
                </a:lnTo>
                <a:lnTo>
                  <a:pt x="19530" y="0"/>
                </a:lnTo>
                <a:lnTo>
                  <a:pt x="21600" y="10800"/>
                </a:lnTo>
                <a:lnTo>
                  <a:pt x="19530" y="21600"/>
                </a:lnTo>
                <a:lnTo>
                  <a:pt x="19530" y="162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FF2F12"/>
          </a:solidFill>
          <a:ln w="12701">
            <a:solidFill>
              <a:srgbClr val="7E0000"/>
            </a:solidFill>
            <a:prstDash val="solid"/>
            <a:round/>
            <a:headEnd/>
            <a:tailEnd/>
          </a:ln>
        </p:spPr>
        <p:txBody>
          <a:bodyPr anchor="ctr" anchorCtr="1"/>
          <a:lstStyle/>
          <a:p>
            <a:endParaRPr lang="sr-Latn-RS"/>
          </a:p>
        </p:txBody>
      </p:sp>
      <p:sp>
        <p:nvSpPr>
          <p:cNvPr id="11" name="Content Placeholder 2"/>
          <p:cNvSpPr txBox="1">
            <a:spLocks noChangeArrowheads="1"/>
          </p:cNvSpPr>
          <p:nvPr/>
        </p:nvSpPr>
        <p:spPr bwMode="auto">
          <a:xfrm rot="-1265040">
            <a:off x="4591050" y="3554413"/>
            <a:ext cx="669925" cy="159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1400"/>
              </a:spcBef>
            </a:pPr>
            <a:r>
              <a:rPr lang="en-US" sz="6000">
                <a:solidFill>
                  <a:srgbClr val="FF6600"/>
                </a:solidFill>
                <a:latin typeface="Segoe Script" pitchFamily="34" charset="0"/>
              </a:rPr>
              <a:t>?</a:t>
            </a:r>
          </a:p>
        </p:txBody>
      </p:sp>
      <p:sp>
        <p:nvSpPr>
          <p:cNvPr id="12" name="Content Placeholder 2"/>
          <p:cNvSpPr txBox="1">
            <a:spLocks noChangeArrowheads="1"/>
          </p:cNvSpPr>
          <p:nvPr/>
        </p:nvSpPr>
        <p:spPr bwMode="auto">
          <a:xfrm rot="582595">
            <a:off x="8159750" y="4108450"/>
            <a:ext cx="668338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1400"/>
              </a:spcBef>
            </a:pPr>
            <a:r>
              <a:rPr lang="en-US" sz="6000">
                <a:solidFill>
                  <a:srgbClr val="00B0F0"/>
                </a:solidFill>
                <a:latin typeface="Segoe Script" pitchFamily="34" charset="0"/>
              </a:rPr>
              <a:t>?</a:t>
            </a:r>
          </a:p>
        </p:txBody>
      </p:sp>
      <p:sp>
        <p:nvSpPr>
          <p:cNvPr id="13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19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strVal val="0,5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9" grpId="0" animBg="1"/>
      <p:bldP spid="10" grpId="0" animBg="1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FF0000"/>
                </a:solidFill>
                <a:latin typeface="Impact" pitchFamily="34" charset="0"/>
              </a:rPr>
              <a:t>II faza</a:t>
            </a:r>
          </a:p>
        </p:txBody>
      </p:sp>
      <p:sp>
        <p:nvSpPr>
          <p:cNvPr id="3" name="Content Placeholder 2"/>
          <p:cNvSpPr txBox="1">
            <a:spLocks noChangeArrowheads="1"/>
          </p:cNvSpPr>
          <p:nvPr/>
        </p:nvSpPr>
        <p:spPr bwMode="auto">
          <a:xfrm>
            <a:off x="911225" y="836613"/>
            <a:ext cx="686911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9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3600" b="1">
                <a:solidFill>
                  <a:srgbClr val="5A6885"/>
                </a:solidFill>
                <a:latin typeface="Segoe Script" pitchFamily="34" charset="0"/>
              </a:rPr>
              <a:t>Presentation</a:t>
            </a:r>
          </a:p>
        </p:txBody>
      </p:sp>
      <p:sp>
        <p:nvSpPr>
          <p:cNvPr id="4" name="Content Placeholder 2"/>
          <p:cNvSpPr txBox="1">
            <a:spLocks noChangeArrowheads="1"/>
          </p:cNvSpPr>
          <p:nvPr/>
        </p:nvSpPr>
        <p:spPr bwMode="auto">
          <a:xfrm>
            <a:off x="944563" y="1601788"/>
            <a:ext cx="727551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400">
                <a:solidFill>
                  <a:srgbClr val="009900"/>
                </a:solidFill>
                <a:latin typeface="Segoe Script" pitchFamily="34" charset="0"/>
              </a:rPr>
              <a:t>Uvođenje novog vokabulara uz pomoć fleš - kartica</a:t>
            </a:r>
          </a:p>
        </p:txBody>
      </p:sp>
      <p:pic>
        <p:nvPicPr>
          <p:cNvPr id="5" name="Picture 2" descr="C:\Users\Danijela\Desktop\we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096184">
            <a:off x="1447800" y="3446463"/>
            <a:ext cx="10541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Danijela\Desktop\req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4612">
            <a:off x="3441700" y="3468688"/>
            <a:ext cx="10541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Danijela\Desktop\wq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9090">
            <a:off x="5095875" y="3513138"/>
            <a:ext cx="10541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Danijela\Desktop\w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4202">
            <a:off x="6537325" y="3378200"/>
            <a:ext cx="10541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2"/>
          <p:cNvSpPr>
            <a:spLocks/>
          </p:cNvSpPr>
          <p:nvPr/>
        </p:nvSpPr>
        <p:spPr bwMode="auto">
          <a:xfrm>
            <a:off x="684213" y="3381375"/>
            <a:ext cx="8154987" cy="255588"/>
          </a:xfrm>
          <a:custGeom>
            <a:avLst/>
            <a:gdLst>
              <a:gd name="T0" fmla="*/ 12215411 w 7614562"/>
              <a:gd name="T1" fmla="*/ 0 h 254327"/>
              <a:gd name="T2" fmla="*/ 24430817 w 7614562"/>
              <a:gd name="T3" fmla="*/ 137639 h 254327"/>
              <a:gd name="T4" fmla="*/ 12215411 w 7614562"/>
              <a:gd name="T5" fmla="*/ 275275 h 254327"/>
              <a:gd name="T6" fmla="*/ 0 w 7614562"/>
              <a:gd name="T7" fmla="*/ 137639 h 254327"/>
              <a:gd name="T8" fmla="*/ 0 w 7614562"/>
              <a:gd name="T9" fmla="*/ 275275 h 254327"/>
              <a:gd name="T10" fmla="*/ 2076221 w 7614562"/>
              <a:gd name="T11" fmla="*/ 1204 h 254327"/>
              <a:gd name="T12" fmla="*/ 5822448 w 7614562"/>
              <a:gd name="T13" fmla="*/ 168689 h 254327"/>
              <a:gd name="T14" fmla="*/ 11644901 w 7614562"/>
              <a:gd name="T15" fmla="*/ 1204 h 254327"/>
              <a:gd name="T16" fmla="*/ 15932745 w 7614562"/>
              <a:gd name="T17" fmla="*/ 260047 h 254327"/>
              <a:gd name="T18" fmla="*/ 19363027 w 7614562"/>
              <a:gd name="T19" fmla="*/ 1204 h 254327"/>
              <a:gd name="T20" fmla="*/ 22703040 w 7614562"/>
              <a:gd name="T21" fmla="*/ 229596 h 254327"/>
              <a:gd name="T22" fmla="*/ 24147371 w 7614562"/>
              <a:gd name="T23" fmla="*/ 62105 h 254327"/>
              <a:gd name="T24" fmla="*/ 24327912 w 7614562"/>
              <a:gd name="T25" fmla="*/ 46880 h 254327"/>
              <a:gd name="T26" fmla="*/ 24327912 w 7614562"/>
              <a:gd name="T27" fmla="*/ 46880 h 254327"/>
              <a:gd name="T28" fmla="*/ 24418173 w 7614562"/>
              <a:gd name="T29" fmla="*/ 31652 h 254327"/>
              <a:gd name="T30" fmla="*/ 24011964 w 7614562"/>
              <a:gd name="T31" fmla="*/ 107786 h 254327"/>
              <a:gd name="T32" fmla="*/ 17694720 60000 65536"/>
              <a:gd name="T33" fmla="*/ 0 60000 65536"/>
              <a:gd name="T34" fmla="*/ 5898240 60000 65536"/>
              <a:gd name="T35" fmla="*/ 1179648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7614562"/>
              <a:gd name="T49" fmla="*/ 0 h 254327"/>
              <a:gd name="T50" fmla="*/ 7614562 w 7614562"/>
              <a:gd name="T51" fmla="*/ 254327 h 25432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7614562" h="254327">
                <a:moveTo>
                  <a:pt x="0" y="254327"/>
                </a:moveTo>
                <a:cubicBezTo>
                  <a:pt x="172329" y="135924"/>
                  <a:pt x="344658" y="17521"/>
                  <a:pt x="647114" y="1109"/>
                </a:cubicBezTo>
                <a:cubicBezTo>
                  <a:pt x="949570" y="-15303"/>
                  <a:pt x="1317675" y="155853"/>
                  <a:pt x="1814733" y="155853"/>
                </a:cubicBezTo>
                <a:cubicBezTo>
                  <a:pt x="2311791" y="155853"/>
                  <a:pt x="3104271" y="-12959"/>
                  <a:pt x="3629465" y="1109"/>
                </a:cubicBezTo>
                <a:cubicBezTo>
                  <a:pt x="4154659" y="15177"/>
                  <a:pt x="4564967" y="240259"/>
                  <a:pt x="4965896" y="240259"/>
                </a:cubicBezTo>
                <a:cubicBezTo>
                  <a:pt x="5366825" y="240259"/>
                  <a:pt x="5683348" y="5798"/>
                  <a:pt x="6035040" y="1109"/>
                </a:cubicBezTo>
                <a:cubicBezTo>
                  <a:pt x="6386732" y="-3580"/>
                  <a:pt x="6827520" y="202746"/>
                  <a:pt x="7076049" y="212124"/>
                </a:cubicBezTo>
                <a:cubicBezTo>
                  <a:pt x="7324578" y="221502"/>
                  <a:pt x="7441810" y="85514"/>
                  <a:pt x="7526216" y="57379"/>
                </a:cubicBezTo>
                <a:cubicBezTo>
                  <a:pt x="7610622" y="29244"/>
                  <a:pt x="7582486" y="43312"/>
                  <a:pt x="7582486" y="43312"/>
                </a:cubicBezTo>
                <a:cubicBezTo>
                  <a:pt x="7587175" y="40967"/>
                  <a:pt x="7627034" y="19866"/>
                  <a:pt x="7610622" y="29244"/>
                </a:cubicBezTo>
                <a:cubicBezTo>
                  <a:pt x="7594210" y="38622"/>
                  <a:pt x="7539111" y="69102"/>
                  <a:pt x="7484013" y="99582"/>
                </a:cubicBezTo>
              </a:path>
            </a:pathLst>
          </a:custGeom>
          <a:noFill/>
          <a:ln w="38103">
            <a:solidFill>
              <a:srgbClr val="7E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sr-Latn-RS"/>
          </a:p>
        </p:txBody>
      </p:sp>
      <p:pic>
        <p:nvPicPr>
          <p:cNvPr id="10" name="Picture 2" descr="C:\Users\Danijela\Desktop\shtip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354263"/>
            <a:ext cx="3048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Danijela\Desktop\shtip4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2281238"/>
            <a:ext cx="3048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C:\Users\Danijela\Desktop\shtip3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5" y="2320925"/>
            <a:ext cx="3048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C:\Users\Danijela\Desktop\shtip2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238375"/>
            <a:ext cx="3048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16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20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FF0000"/>
                </a:solidFill>
                <a:latin typeface="Impact" pitchFamily="34" charset="0"/>
              </a:rPr>
              <a:t>II faza</a:t>
            </a:r>
          </a:p>
        </p:txBody>
      </p:sp>
      <p:sp>
        <p:nvSpPr>
          <p:cNvPr id="3" name="Content Placeholder 2"/>
          <p:cNvSpPr txBox="1"/>
          <p:nvPr/>
        </p:nvSpPr>
        <p:spPr>
          <a:xfrm>
            <a:off x="641350" y="525463"/>
            <a:ext cx="6869113" cy="10080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9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3600" kern="0">
                <a:solidFill>
                  <a:srgbClr val="6600FF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Writing &amp; pronunciation</a:t>
            </a:r>
          </a:p>
        </p:txBody>
      </p:sp>
      <p:sp>
        <p:nvSpPr>
          <p:cNvPr id="4" name="Content Placeholder 2"/>
          <p:cNvSpPr txBox="1">
            <a:spLocks noChangeArrowheads="1"/>
          </p:cNvSpPr>
          <p:nvPr/>
        </p:nvSpPr>
        <p:spPr bwMode="auto">
          <a:xfrm>
            <a:off x="969963" y="1341438"/>
            <a:ext cx="4924425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400">
                <a:solidFill>
                  <a:srgbClr val="009900"/>
                </a:solidFill>
                <a:latin typeface="Segoe Script" pitchFamily="34" charset="0"/>
              </a:rPr>
              <a:t>Zapisivanje novih reči u sveske </a:t>
            </a:r>
          </a:p>
        </p:txBody>
      </p:sp>
      <p:sp>
        <p:nvSpPr>
          <p:cNvPr id="5" name="Content Placeholder 2"/>
          <p:cNvSpPr txBox="1"/>
          <p:nvPr/>
        </p:nvSpPr>
        <p:spPr>
          <a:xfrm>
            <a:off x="1055688" y="2744788"/>
            <a:ext cx="3960812" cy="17748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400" kern="0">
                <a:solidFill>
                  <a:srgbClr val="FF0000"/>
                </a:solidFill>
                <a:latin typeface="Segoe Script" pitchFamily="34"/>
                <a:cs typeface="+mn-cs"/>
              </a:rPr>
              <a:t>Vežbanje izgovora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400" kern="0">
                <a:solidFill>
                  <a:srgbClr val="FF0000"/>
                </a:solidFill>
                <a:latin typeface="Segoe Script" pitchFamily="34"/>
                <a:cs typeface="+mn-cs"/>
              </a:rPr>
              <a:t>frontalno i po    grupama</a:t>
            </a:r>
          </a:p>
        </p:txBody>
      </p:sp>
      <p:pic>
        <p:nvPicPr>
          <p:cNvPr id="6" name="Picture 3" descr="C:\Users\Danijela\Desktop\uchenici nastavnici\pencil_stylized_orang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9061">
            <a:off x="6315075" y="1619250"/>
            <a:ext cx="1890713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loud Callout 3"/>
          <p:cNvSpPr>
            <a:spLocks/>
          </p:cNvSpPr>
          <p:nvPr/>
        </p:nvSpPr>
        <p:spPr bwMode="auto">
          <a:xfrm>
            <a:off x="4329113" y="4017963"/>
            <a:ext cx="1770062" cy="100488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0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0 h 21600"/>
              <a:gd name="T16" fmla="*/ 2147483647 w 21600"/>
              <a:gd name="T17" fmla="*/ 2147483647 h 21600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11796480 60000 65536"/>
              <a:gd name="T23" fmla="*/ 5898240 60000 65536"/>
              <a:gd name="T24" fmla="*/ 0 60000 65536"/>
              <a:gd name="T25" fmla="*/ 17694720 60000 65536"/>
              <a:gd name="T26" fmla="*/ 5898240 60000 65536"/>
              <a:gd name="T27" fmla="*/ 3000 w 21600"/>
              <a:gd name="T28" fmla="*/ 3320 h 21600"/>
              <a:gd name="T29" fmla="*/ 17110 w 21600"/>
              <a:gd name="T30" fmla="*/ 17330 h 216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00" h="21600">
                <a:moveTo>
                  <a:pt x="1930" y="7160"/>
                </a:moveTo>
                <a:cubicBezTo>
                  <a:pt x="1530" y="4490"/>
                  <a:pt x="3400" y="1970"/>
                  <a:pt x="5270" y="1970"/>
                </a:cubicBezTo>
                <a:cubicBezTo>
                  <a:pt x="5860" y="1950"/>
                  <a:pt x="6470" y="2210"/>
                  <a:pt x="6970" y="2600"/>
                </a:cubicBezTo>
                <a:cubicBezTo>
                  <a:pt x="7450" y="1390"/>
                  <a:pt x="8340" y="650"/>
                  <a:pt x="9340" y="650"/>
                </a:cubicBezTo>
                <a:cubicBezTo>
                  <a:pt x="10004" y="690"/>
                  <a:pt x="10710" y="1050"/>
                  <a:pt x="11210" y="1700"/>
                </a:cubicBezTo>
                <a:cubicBezTo>
                  <a:pt x="11570" y="630"/>
                  <a:pt x="12330" y="0"/>
                  <a:pt x="13150" y="0"/>
                </a:cubicBezTo>
                <a:cubicBezTo>
                  <a:pt x="13840" y="0"/>
                  <a:pt x="14470" y="460"/>
                  <a:pt x="14870" y="1160"/>
                </a:cubicBezTo>
                <a:cubicBezTo>
                  <a:pt x="15330" y="440"/>
                  <a:pt x="16020" y="0"/>
                  <a:pt x="16740" y="0"/>
                </a:cubicBezTo>
                <a:cubicBezTo>
                  <a:pt x="17910" y="0"/>
                  <a:pt x="18900" y="1130"/>
                  <a:pt x="19110" y="2710"/>
                </a:cubicBezTo>
                <a:cubicBezTo>
                  <a:pt x="20240" y="3150"/>
                  <a:pt x="21060" y="4580"/>
                  <a:pt x="21060" y="6220"/>
                </a:cubicBezTo>
                <a:cubicBezTo>
                  <a:pt x="21060" y="6720"/>
                  <a:pt x="21000" y="7200"/>
                  <a:pt x="20830" y="7660"/>
                </a:cubicBezTo>
                <a:cubicBezTo>
                  <a:pt x="21310" y="8460"/>
                  <a:pt x="21600" y="9450"/>
                  <a:pt x="21600" y="10460"/>
                </a:cubicBezTo>
                <a:cubicBezTo>
                  <a:pt x="21600" y="12750"/>
                  <a:pt x="20310" y="14680"/>
                  <a:pt x="18650" y="15010"/>
                </a:cubicBezTo>
                <a:cubicBezTo>
                  <a:pt x="18650" y="17200"/>
                  <a:pt x="17370" y="18920"/>
                  <a:pt x="15770" y="18920"/>
                </a:cubicBezTo>
                <a:cubicBezTo>
                  <a:pt x="15220" y="18920"/>
                  <a:pt x="14700" y="18710"/>
                  <a:pt x="14240" y="18310"/>
                </a:cubicBezTo>
                <a:cubicBezTo>
                  <a:pt x="13820" y="20240"/>
                  <a:pt x="12490" y="21600"/>
                  <a:pt x="11000" y="21600"/>
                </a:cubicBezTo>
                <a:cubicBezTo>
                  <a:pt x="9890" y="21600"/>
                  <a:pt x="8840" y="20790"/>
                  <a:pt x="8210" y="19510"/>
                </a:cubicBezTo>
                <a:cubicBezTo>
                  <a:pt x="7620" y="20000"/>
                  <a:pt x="7930" y="20290"/>
                  <a:pt x="6240" y="20290"/>
                </a:cubicBezTo>
                <a:cubicBezTo>
                  <a:pt x="4850" y="20290"/>
                  <a:pt x="3570" y="19280"/>
                  <a:pt x="2900" y="17640"/>
                </a:cubicBezTo>
                <a:cubicBezTo>
                  <a:pt x="1300" y="17600"/>
                  <a:pt x="480" y="16300"/>
                  <a:pt x="480" y="14660"/>
                </a:cubicBezTo>
                <a:cubicBezTo>
                  <a:pt x="480" y="13900"/>
                  <a:pt x="690" y="13210"/>
                  <a:pt x="1070" y="12640"/>
                </a:cubicBezTo>
                <a:cubicBezTo>
                  <a:pt x="380" y="12160"/>
                  <a:pt x="0" y="11210"/>
                  <a:pt x="0" y="10120"/>
                </a:cubicBezTo>
                <a:cubicBezTo>
                  <a:pt x="0" y="8590"/>
                  <a:pt x="840" y="7330"/>
                  <a:pt x="1930" y="7160"/>
                </a:cubicBezTo>
                <a:close/>
              </a:path>
              <a:path w="21600" h="21600" fill="none">
                <a:moveTo>
                  <a:pt x="1930" y="7160"/>
                </a:moveTo>
                <a:cubicBezTo>
                  <a:pt x="1950" y="7410"/>
                  <a:pt x="2040" y="7690"/>
                  <a:pt x="2090" y="7920"/>
                </a:cubicBezTo>
              </a:path>
              <a:path w="21600" h="21600" fill="none">
                <a:moveTo>
                  <a:pt x="6970" y="2600"/>
                </a:moveTo>
                <a:cubicBezTo>
                  <a:pt x="7200" y="2790"/>
                  <a:pt x="7480" y="3050"/>
                  <a:pt x="7670" y="3310"/>
                </a:cubicBezTo>
              </a:path>
              <a:path w="21600" h="21600" fill="none">
                <a:moveTo>
                  <a:pt x="11210" y="1700"/>
                </a:moveTo>
                <a:cubicBezTo>
                  <a:pt x="11130" y="1910"/>
                  <a:pt x="11080" y="2160"/>
                  <a:pt x="11030" y="2400"/>
                </a:cubicBezTo>
              </a:path>
              <a:path w="21600" h="21600" fill="none">
                <a:moveTo>
                  <a:pt x="14870" y="1160"/>
                </a:moveTo>
                <a:cubicBezTo>
                  <a:pt x="14720" y="1400"/>
                  <a:pt x="14640" y="1720"/>
                  <a:pt x="14540" y="2010"/>
                </a:cubicBezTo>
              </a:path>
              <a:path w="21600" h="21600" fill="none">
                <a:moveTo>
                  <a:pt x="19110" y="2710"/>
                </a:moveTo>
                <a:cubicBezTo>
                  <a:pt x="19130" y="2890"/>
                  <a:pt x="19230" y="3290"/>
                  <a:pt x="19190" y="3380"/>
                </a:cubicBezTo>
              </a:path>
              <a:path w="21600" h="21600" fill="none">
                <a:moveTo>
                  <a:pt x="20830" y="7660"/>
                </a:moveTo>
                <a:cubicBezTo>
                  <a:pt x="20660" y="8170"/>
                  <a:pt x="20430" y="8620"/>
                  <a:pt x="20110" y="8990"/>
                </a:cubicBezTo>
              </a:path>
              <a:path w="21600" h="21600" fill="none">
                <a:moveTo>
                  <a:pt x="18660" y="15010"/>
                </a:moveTo>
                <a:cubicBezTo>
                  <a:pt x="18740" y="14200"/>
                  <a:pt x="18280" y="12200"/>
                  <a:pt x="17000" y="11450"/>
                </a:cubicBezTo>
              </a:path>
              <a:path w="21600" h="21600" fill="none">
                <a:moveTo>
                  <a:pt x="14240" y="18310"/>
                </a:moveTo>
                <a:cubicBezTo>
                  <a:pt x="14320" y="17980"/>
                  <a:pt x="14350" y="17680"/>
                  <a:pt x="14370" y="17360"/>
                </a:cubicBezTo>
              </a:path>
              <a:path w="21600" h="21600" fill="none">
                <a:moveTo>
                  <a:pt x="8220" y="19510"/>
                </a:moveTo>
                <a:cubicBezTo>
                  <a:pt x="8060" y="19250"/>
                  <a:pt x="7960" y="18950"/>
                  <a:pt x="7860" y="18640"/>
                </a:cubicBezTo>
              </a:path>
              <a:path w="21600" h="21600" fill="none">
                <a:moveTo>
                  <a:pt x="2900" y="17640"/>
                </a:moveTo>
                <a:cubicBezTo>
                  <a:pt x="3090" y="17600"/>
                  <a:pt x="3280" y="17540"/>
                  <a:pt x="3460" y="17450"/>
                </a:cubicBezTo>
              </a:path>
              <a:path w="21600" h="21600" fill="none">
                <a:moveTo>
                  <a:pt x="1070" y="12640"/>
                </a:moveTo>
                <a:cubicBezTo>
                  <a:pt x="1400" y="12900"/>
                  <a:pt x="1780" y="13130"/>
                  <a:pt x="2330" y="13040"/>
                </a:cubicBezTo>
              </a:path>
              <a:path w="21600" h="21600">
                <a:moveTo>
                  <a:pt x="19274" y="22232"/>
                </a:moveTo>
                <a:lnTo>
                  <a:pt x="19273" y="22232"/>
                </a:lnTo>
                <a:cubicBezTo>
                  <a:pt x="18279" y="22232"/>
                  <a:pt x="17474" y="23037"/>
                  <a:pt x="17474" y="24031"/>
                </a:cubicBezTo>
                <a:cubicBezTo>
                  <a:pt x="17474" y="25026"/>
                  <a:pt x="18279" y="25832"/>
                  <a:pt x="19274" y="25832"/>
                </a:cubicBezTo>
                <a:cubicBezTo>
                  <a:pt x="20268" y="25832"/>
                  <a:pt x="21074" y="25026"/>
                  <a:pt x="21074" y="24032"/>
                </a:cubicBezTo>
                <a:cubicBezTo>
                  <a:pt x="21074" y="23037"/>
                  <a:pt x="20268" y="22232"/>
                  <a:pt x="19274" y="22232"/>
                </a:cubicBezTo>
                <a:close/>
              </a:path>
              <a:path w="21600" h="21600">
                <a:moveTo>
                  <a:pt x="22894" y="28485"/>
                </a:moveTo>
                <a:lnTo>
                  <a:pt x="22893" y="28485"/>
                </a:lnTo>
                <a:cubicBezTo>
                  <a:pt x="22231" y="28485"/>
                  <a:pt x="21694" y="29022"/>
                  <a:pt x="21694" y="29684"/>
                </a:cubicBezTo>
                <a:cubicBezTo>
                  <a:pt x="21694" y="30347"/>
                  <a:pt x="22231" y="30885"/>
                  <a:pt x="22894" y="30885"/>
                </a:cubicBezTo>
                <a:cubicBezTo>
                  <a:pt x="23556" y="30885"/>
                  <a:pt x="24094" y="30347"/>
                  <a:pt x="24094" y="29685"/>
                </a:cubicBezTo>
                <a:cubicBezTo>
                  <a:pt x="24094" y="29022"/>
                  <a:pt x="23556" y="28485"/>
                  <a:pt x="22894" y="28485"/>
                </a:cubicBezTo>
                <a:close/>
              </a:path>
              <a:path w="21600" h="21600">
                <a:moveTo>
                  <a:pt x="26029" y="33880"/>
                </a:moveTo>
                <a:lnTo>
                  <a:pt x="26028" y="33880"/>
                </a:lnTo>
                <a:cubicBezTo>
                  <a:pt x="25642" y="33880"/>
                  <a:pt x="25329" y="34193"/>
                  <a:pt x="25329" y="34579"/>
                </a:cubicBezTo>
                <a:cubicBezTo>
                  <a:pt x="25329" y="34966"/>
                  <a:pt x="25642" y="35280"/>
                  <a:pt x="26029" y="35280"/>
                </a:cubicBezTo>
                <a:cubicBezTo>
                  <a:pt x="26415" y="35280"/>
                  <a:pt x="26729" y="34966"/>
                  <a:pt x="26729" y="34580"/>
                </a:cubicBezTo>
                <a:cubicBezTo>
                  <a:pt x="26729" y="34193"/>
                  <a:pt x="26415" y="33880"/>
                  <a:pt x="26029" y="33880"/>
                </a:cubicBezTo>
                <a:close/>
              </a:path>
            </a:pathLst>
          </a:custGeom>
          <a:solidFill>
            <a:srgbClr val="008000"/>
          </a:solidFill>
          <a:ln w="12701">
            <a:solidFill>
              <a:srgbClr val="7E0000"/>
            </a:solidFill>
            <a:prstDash val="solid"/>
            <a:round/>
            <a:headEnd/>
            <a:tailEnd/>
          </a:ln>
        </p:spPr>
        <p:txBody>
          <a:bodyPr anchor="ctr" anchorCtr="1"/>
          <a:lstStyle/>
          <a:p>
            <a:endParaRPr lang="sr-Latn-RS"/>
          </a:p>
        </p:txBody>
      </p:sp>
      <p:pic>
        <p:nvPicPr>
          <p:cNvPr id="10" name="Picture 2" descr="C:\Users\Danijela\Desktop\ust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9416">
            <a:off x="6078538" y="4237038"/>
            <a:ext cx="2363787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13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21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FF0000"/>
                </a:solidFill>
                <a:latin typeface="Impact" pitchFamily="34" charset="0"/>
              </a:rPr>
              <a:t>II faza</a:t>
            </a:r>
          </a:p>
        </p:txBody>
      </p:sp>
      <p:sp>
        <p:nvSpPr>
          <p:cNvPr id="3" name="Content Placeholder 2"/>
          <p:cNvSpPr txBox="1"/>
          <p:nvPr/>
        </p:nvSpPr>
        <p:spPr>
          <a:xfrm>
            <a:off x="892175" y="549275"/>
            <a:ext cx="6867525" cy="10080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9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3600" b="1" kern="0">
                <a:solidFill>
                  <a:srgbClr val="159797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Reading</a:t>
            </a:r>
          </a:p>
        </p:txBody>
      </p:sp>
      <p:sp>
        <p:nvSpPr>
          <p:cNvPr id="4" name="Content Placeholder 2"/>
          <p:cNvSpPr txBox="1">
            <a:spLocks noChangeArrowheads="1"/>
          </p:cNvSpPr>
          <p:nvPr/>
        </p:nvSpPr>
        <p:spPr bwMode="auto">
          <a:xfrm>
            <a:off x="911225" y="1633538"/>
            <a:ext cx="4524375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400">
                <a:solidFill>
                  <a:srgbClr val="009900"/>
                </a:solidFill>
                <a:latin typeface="Segoe Script" pitchFamily="34" charset="0"/>
              </a:rPr>
              <a:t>Slušanje teksta sa audio </a:t>
            </a:r>
            <a:r>
              <a:rPr lang="sr-Latn-CS" sz="2400">
                <a:solidFill>
                  <a:srgbClr val="009900"/>
                </a:solidFill>
                <a:latin typeface="Segoe Script" pitchFamily="34" charset="0"/>
              </a:rPr>
              <a:t>zapisa </a:t>
            </a:r>
            <a:r>
              <a:rPr lang="en-US" sz="2400">
                <a:solidFill>
                  <a:srgbClr val="009900"/>
                </a:solidFill>
                <a:latin typeface="Segoe Script" pitchFamily="34" charset="0"/>
              </a:rPr>
              <a:t>i praćenje u knjizi </a:t>
            </a:r>
          </a:p>
        </p:txBody>
      </p:sp>
      <p:sp>
        <p:nvSpPr>
          <p:cNvPr id="5" name="Content Placeholder 2"/>
          <p:cNvSpPr txBox="1">
            <a:spLocks noChangeArrowheads="1"/>
          </p:cNvSpPr>
          <p:nvPr/>
        </p:nvSpPr>
        <p:spPr bwMode="auto">
          <a:xfrm>
            <a:off x="901700" y="2887663"/>
            <a:ext cx="79089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400">
                <a:solidFill>
                  <a:srgbClr val="FF3300"/>
                </a:solidFill>
                <a:latin typeface="Segoe Script" pitchFamily="34" charset="0"/>
              </a:rPr>
              <a:t>Čitanje po modelu sa nastavnikom</a:t>
            </a:r>
          </a:p>
        </p:txBody>
      </p:sp>
      <p:sp>
        <p:nvSpPr>
          <p:cNvPr id="6" name="Content Placeholder 2"/>
          <p:cNvSpPr txBox="1">
            <a:spLocks noChangeArrowheads="1"/>
          </p:cNvSpPr>
          <p:nvPr/>
        </p:nvSpPr>
        <p:spPr bwMode="auto">
          <a:xfrm>
            <a:off x="941388" y="3716338"/>
            <a:ext cx="4926012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400" dirty="0" err="1">
                <a:solidFill>
                  <a:srgbClr val="00B0F0"/>
                </a:solidFill>
                <a:latin typeface="Segoe Script" pitchFamily="34" charset="0"/>
              </a:rPr>
              <a:t>Samostalno</a:t>
            </a:r>
            <a:r>
              <a:rPr lang="en-US" sz="2400" dirty="0">
                <a:solidFill>
                  <a:srgbClr val="00B0F0"/>
                </a:solidFill>
                <a:latin typeface="Segoe Script" pitchFamily="34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Segoe Script" pitchFamily="34" charset="0"/>
              </a:rPr>
              <a:t>čitanje</a:t>
            </a:r>
            <a:r>
              <a:rPr lang="en-US" sz="2400" dirty="0">
                <a:solidFill>
                  <a:srgbClr val="00B0F0"/>
                </a:solidFill>
                <a:latin typeface="Segoe Script" pitchFamily="34" charset="0"/>
              </a:rPr>
              <a:t> </a:t>
            </a:r>
            <a:r>
              <a:rPr lang="sr-Latn-CS" sz="2400" dirty="0">
                <a:solidFill>
                  <a:srgbClr val="00B0F0"/>
                </a:solidFill>
                <a:latin typeface="Segoe Script" pitchFamily="34" charset="0"/>
              </a:rPr>
              <a:t>učenika koji se </a:t>
            </a:r>
            <a:r>
              <a:rPr lang="sr-Latn-CS" sz="2400" dirty="0" smtClean="0">
                <a:solidFill>
                  <a:srgbClr val="00B0F0"/>
                </a:solidFill>
                <a:latin typeface="Segoe Script" pitchFamily="34" charset="0"/>
              </a:rPr>
              <a:t>dobrovoljno jave</a:t>
            </a:r>
            <a:endParaRPr lang="en-US" sz="2400" dirty="0">
              <a:solidFill>
                <a:srgbClr val="00B0F0"/>
              </a:solidFill>
              <a:latin typeface="Segoe Script" pitchFamily="34" charset="0"/>
            </a:endParaRPr>
          </a:p>
        </p:txBody>
      </p:sp>
      <p:pic>
        <p:nvPicPr>
          <p:cNvPr id="7" name="Picture 2" descr="C:\Users\Danijela\Desktop\9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3829050"/>
            <a:ext cx="314642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Danijela\Desktop\gr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463" y="549275"/>
            <a:ext cx="264795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11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22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strVal val="0,5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FF0000"/>
                </a:solidFill>
                <a:latin typeface="Impact" pitchFamily="34" charset="0"/>
              </a:rPr>
              <a:t>II faza</a:t>
            </a:r>
          </a:p>
        </p:txBody>
      </p:sp>
      <p:sp>
        <p:nvSpPr>
          <p:cNvPr id="3" name="Content Placeholder 2"/>
          <p:cNvSpPr txBox="1"/>
          <p:nvPr/>
        </p:nvSpPr>
        <p:spPr>
          <a:xfrm>
            <a:off x="911225" y="836613"/>
            <a:ext cx="6869113" cy="10080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9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x-none" sz="3600" b="1" kern="0">
              <a:solidFill>
                <a:srgbClr val="159797"/>
              </a:solidFill>
              <a:effectLst>
                <a:outerShdw dist="38096" dir="2700000">
                  <a:srgbClr val="000000"/>
                </a:outerShdw>
              </a:effectLst>
              <a:latin typeface="Segoe Script" pitchFamily="34"/>
              <a:cs typeface="+mn-cs"/>
            </a:endParaRPr>
          </a:p>
        </p:txBody>
      </p:sp>
      <p:sp>
        <p:nvSpPr>
          <p:cNvPr id="4" name="Content Placeholder 2"/>
          <p:cNvSpPr txBox="1">
            <a:spLocks noChangeArrowheads="1"/>
          </p:cNvSpPr>
          <p:nvPr/>
        </p:nvSpPr>
        <p:spPr bwMode="auto">
          <a:xfrm>
            <a:off x="862013" y="709613"/>
            <a:ext cx="6503987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5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200">
                <a:solidFill>
                  <a:srgbClr val="008000"/>
                </a:solidFill>
                <a:latin typeface="Segoe Script" pitchFamily="34" charset="0"/>
              </a:rPr>
              <a:t>Učenici individualno rade po jedno vežbanje iz knjige </a:t>
            </a:r>
          </a:p>
        </p:txBody>
      </p:sp>
      <p:sp>
        <p:nvSpPr>
          <p:cNvPr id="5" name="Content Placeholder 2"/>
          <p:cNvSpPr txBox="1">
            <a:spLocks noChangeArrowheads="1"/>
          </p:cNvSpPr>
          <p:nvPr/>
        </p:nvSpPr>
        <p:spPr bwMode="auto">
          <a:xfrm>
            <a:off x="933450" y="1849438"/>
            <a:ext cx="684688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5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200">
                <a:solidFill>
                  <a:srgbClr val="00B0F0"/>
                </a:solidFill>
                <a:latin typeface="Segoe Script" pitchFamily="34" charset="0"/>
              </a:rPr>
              <a:t>Učenici u grupama rade po jedno vežbanje koje su im pripremili nastavnici</a:t>
            </a:r>
          </a:p>
        </p:txBody>
      </p:sp>
      <p:sp>
        <p:nvSpPr>
          <p:cNvPr id="6" name="Content Placeholder 2"/>
          <p:cNvSpPr txBox="1">
            <a:spLocks noChangeArrowheads="1"/>
          </p:cNvSpPr>
          <p:nvPr/>
        </p:nvSpPr>
        <p:spPr bwMode="auto">
          <a:xfrm>
            <a:off x="803275" y="274638"/>
            <a:ext cx="686911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9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3600" b="1">
                <a:solidFill>
                  <a:srgbClr val="FF3300"/>
                </a:solidFill>
                <a:latin typeface="Segoe Script" pitchFamily="34" charset="0"/>
              </a:rPr>
              <a:t>Practise</a:t>
            </a:r>
          </a:p>
        </p:txBody>
      </p:sp>
      <p:sp>
        <p:nvSpPr>
          <p:cNvPr id="7" name="Content Placeholder 2"/>
          <p:cNvSpPr txBox="1"/>
          <p:nvPr/>
        </p:nvSpPr>
        <p:spPr>
          <a:xfrm>
            <a:off x="4716463" y="2592388"/>
            <a:ext cx="4679950" cy="7921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7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400" kern="0">
                <a:solidFill>
                  <a:srgbClr val="159797"/>
                </a:solidFill>
                <a:latin typeface="Segoe Script" pitchFamily="34"/>
                <a:cs typeface="+mn-cs"/>
              </a:rPr>
              <a:t>What’s </a:t>
            </a:r>
            <a:r>
              <a:rPr lang="x-none" sz="2800" kern="0">
                <a:solidFill>
                  <a:srgbClr val="009900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he</a:t>
            </a:r>
            <a:r>
              <a:rPr lang="en-US" sz="2400" kern="0" dirty="0">
                <a:solidFill>
                  <a:srgbClr val="159797"/>
                </a:solidFill>
                <a:latin typeface="Segoe Script" pitchFamily="34"/>
                <a:cs typeface="+mn-cs"/>
              </a:rPr>
              <a:t>/</a:t>
            </a:r>
            <a:r>
              <a:rPr lang="en-US" sz="2800" b="1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she</a:t>
            </a:r>
            <a:r>
              <a:rPr lang="x-none" sz="2400" kern="0">
                <a:solidFill>
                  <a:srgbClr val="159797"/>
                </a:solidFill>
                <a:latin typeface="Segoe Script" pitchFamily="34"/>
                <a:cs typeface="+mn-cs"/>
              </a:rPr>
              <a:t> wearing?</a:t>
            </a:r>
          </a:p>
        </p:txBody>
      </p:sp>
      <p:sp>
        <p:nvSpPr>
          <p:cNvPr id="8" name="Content Placeholder 2"/>
          <p:cNvSpPr txBox="1"/>
          <p:nvPr/>
        </p:nvSpPr>
        <p:spPr>
          <a:xfrm>
            <a:off x="862013" y="3284538"/>
            <a:ext cx="5946775" cy="1168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5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000" kern="0">
                <a:solidFill>
                  <a:srgbClr val="008000"/>
                </a:solidFill>
                <a:latin typeface="Segoe Script" pitchFamily="34"/>
                <a:cs typeface="+mn-cs"/>
              </a:rPr>
              <a:t>Dobrovoljci izlaze ispred table i odeljenje opisuje njihovu odeću</a:t>
            </a:r>
            <a:r>
              <a:rPr lang="en-US" sz="2000" kern="0" dirty="0">
                <a:solidFill>
                  <a:srgbClr val="008000"/>
                </a:solidFill>
                <a:latin typeface="Segoe Script" pitchFamily="34"/>
                <a:cs typeface="+mn-cs"/>
              </a:rPr>
              <a:t> </a:t>
            </a:r>
            <a:r>
              <a:rPr lang="en-US" sz="2000" kern="0" dirty="0" err="1">
                <a:solidFill>
                  <a:srgbClr val="008000"/>
                </a:solidFill>
                <a:latin typeface="Segoe Script" pitchFamily="34"/>
                <a:cs typeface="+mn-cs"/>
              </a:rPr>
              <a:t>koriste</a:t>
            </a:r>
            <a:r>
              <a:rPr lang="x-none" sz="2000" kern="0">
                <a:solidFill>
                  <a:srgbClr val="008000"/>
                </a:solidFill>
                <a:latin typeface="Segoe Script" pitchFamily="34"/>
                <a:cs typeface="+mn-cs"/>
              </a:rPr>
              <a:t>ći </a:t>
            </a:r>
            <a:r>
              <a:rPr lang="x-none" sz="2200" b="1" kern="0">
                <a:solidFill>
                  <a:srgbClr val="FF9900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sadašnje trajno vreme</a:t>
            </a:r>
          </a:p>
        </p:txBody>
      </p:sp>
      <p:pic>
        <p:nvPicPr>
          <p:cNvPr id="9" name="Picture 2" descr="C:\Users\Danijela\Desktop\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88" y="77788"/>
            <a:ext cx="279717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C:\Users\Danijela\Desktop\gir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338" y="3625850"/>
            <a:ext cx="12700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Users\Danijela\Desktop\bo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141663"/>
            <a:ext cx="1296988" cy="286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14" name="Content Placeholder 2"/>
          <p:cNvSpPr txBox="1"/>
          <p:nvPr/>
        </p:nvSpPr>
        <p:spPr>
          <a:xfrm>
            <a:off x="2438400" y="4452938"/>
            <a:ext cx="4221163" cy="12287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x-none" sz="2400" kern="0">
                <a:solidFill>
                  <a:srgbClr val="009900"/>
                </a:solidFill>
                <a:latin typeface="Segoe Script" pitchFamily="34"/>
                <a:cs typeface="+mn-cs"/>
              </a:rPr>
              <a:t>Učenici dobijaju </a:t>
            </a:r>
            <a:r>
              <a:rPr lang="x-none" sz="2400" b="1" kern="0">
                <a:solidFill>
                  <a:srgbClr val="009900"/>
                </a:solidFill>
                <a:effectLst>
                  <a:outerShdw dist="38096" dir="2700000">
                    <a:srgbClr val="000000"/>
                  </a:outerShdw>
                </a:effectLst>
                <a:latin typeface="Segoe Script" pitchFamily="34"/>
                <a:cs typeface="+mn-cs"/>
              </a:rPr>
              <a:t>domaći zadatak</a:t>
            </a:r>
          </a:p>
        </p:txBody>
      </p:sp>
      <p:sp>
        <p:nvSpPr>
          <p:cNvPr id="16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23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strVal val="0,5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6" grpId="0"/>
      <p:bldP spid="7" grpId="0"/>
      <p:bldP spid="8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>
                <a:solidFill>
                  <a:srgbClr val="FF0000"/>
                </a:solidFill>
                <a:latin typeface="Impact" pitchFamily="34" charset="0"/>
              </a:rPr>
              <a:t>II faza</a:t>
            </a:r>
          </a:p>
        </p:txBody>
      </p:sp>
      <p:sp>
        <p:nvSpPr>
          <p:cNvPr id="3" name="Content Placeholder 2"/>
          <p:cNvSpPr txBox="1"/>
          <p:nvPr/>
        </p:nvSpPr>
        <p:spPr>
          <a:xfrm>
            <a:off x="911225" y="836613"/>
            <a:ext cx="6869113" cy="10080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74320" indent="-274320" fontAlgn="auto">
              <a:spcBef>
                <a:spcPts val="900"/>
              </a:spcBef>
              <a:spcAft>
                <a:spcPts val="0"/>
              </a:spcAft>
              <a:buClr>
                <a:srgbClr val="AD0101"/>
              </a:buClr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x-none" sz="3600" b="1" kern="0">
              <a:solidFill>
                <a:srgbClr val="159797"/>
              </a:solidFill>
              <a:effectLst>
                <a:outerShdw dist="38096" dir="2700000">
                  <a:srgbClr val="000000"/>
                </a:outerShdw>
              </a:effectLst>
              <a:latin typeface="Segoe Script" pitchFamily="34"/>
              <a:cs typeface="+mn-cs"/>
            </a:endParaRPr>
          </a:p>
        </p:txBody>
      </p:sp>
      <p:sp>
        <p:nvSpPr>
          <p:cNvPr id="5" name="Content Placeholder 2"/>
          <p:cNvSpPr txBox="1">
            <a:spLocks noChangeArrowheads="1"/>
          </p:cNvSpPr>
          <p:nvPr/>
        </p:nvSpPr>
        <p:spPr bwMode="auto">
          <a:xfrm>
            <a:off x="911225" y="1384300"/>
            <a:ext cx="395446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400">
                <a:solidFill>
                  <a:srgbClr val="159797"/>
                </a:solidFill>
                <a:latin typeface="Segoe Script" pitchFamily="34" charset="0"/>
              </a:rPr>
              <a:t>Anketiranje učenika</a:t>
            </a:r>
          </a:p>
        </p:txBody>
      </p:sp>
      <p:sp>
        <p:nvSpPr>
          <p:cNvPr id="6" name="Content Placeholder 2"/>
          <p:cNvSpPr txBox="1">
            <a:spLocks noChangeArrowheads="1"/>
          </p:cNvSpPr>
          <p:nvPr/>
        </p:nvSpPr>
        <p:spPr bwMode="auto">
          <a:xfrm>
            <a:off x="447675" y="347663"/>
            <a:ext cx="686911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9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3600" b="1">
                <a:solidFill>
                  <a:srgbClr val="FF0000"/>
                </a:solidFill>
                <a:latin typeface="Segoe Script" pitchFamily="34" charset="0"/>
              </a:rPr>
              <a:t>Closing</a:t>
            </a:r>
          </a:p>
        </p:txBody>
      </p:sp>
      <p:sp>
        <p:nvSpPr>
          <p:cNvPr id="7" name="Content Placeholder 2"/>
          <p:cNvSpPr txBox="1">
            <a:spLocks noChangeArrowheads="1"/>
          </p:cNvSpPr>
          <p:nvPr/>
        </p:nvSpPr>
        <p:spPr bwMode="auto">
          <a:xfrm>
            <a:off x="2179638" y="4437063"/>
            <a:ext cx="79089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400">
                <a:solidFill>
                  <a:srgbClr val="FFFF00"/>
                </a:solidFill>
                <a:latin typeface="Segoe Script" pitchFamily="34" charset="0"/>
              </a:rPr>
              <a:t>Bye – bye song</a:t>
            </a:r>
          </a:p>
        </p:txBody>
      </p:sp>
      <p:pic>
        <p:nvPicPr>
          <p:cNvPr id="8" name="Picture 5" descr="C:\Users\Danijela\Desktop\uchenici nastavnici\body-language-fac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1905000"/>
            <a:ext cx="1066800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C:\Users\Danijela\Desktop\uchenici nastavnici\body-language-face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5" y="2047875"/>
            <a:ext cx="742950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C:\Users\Danijela\Desktop\uchenici nastavnici\body-language-fac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588" y="1946275"/>
            <a:ext cx="898525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ontent Placeholder 2"/>
          <p:cNvSpPr txBox="1">
            <a:spLocks noChangeArrowheads="1"/>
          </p:cNvSpPr>
          <p:nvPr/>
        </p:nvSpPr>
        <p:spPr bwMode="auto">
          <a:xfrm>
            <a:off x="1336675" y="2922588"/>
            <a:ext cx="4891088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5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en-US" sz="2000">
                <a:solidFill>
                  <a:srgbClr val="FF0000"/>
                </a:solidFill>
                <a:latin typeface="Segoe Script" pitchFamily="34" charset="0"/>
              </a:rPr>
              <a:t>Učenici ocenjuju efikasnost projekta</a:t>
            </a:r>
          </a:p>
        </p:txBody>
      </p:sp>
      <p:pic>
        <p:nvPicPr>
          <p:cNvPr id="15" name="Picture 2" descr="C:\Users\Danijela\Desktop\smanjene slike\stash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143250"/>
            <a:ext cx="2170113" cy="287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18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24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" grpId="1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5580063" y="404813"/>
            <a:ext cx="6781800" cy="1600200"/>
          </a:xfrm>
        </p:spPr>
        <p:txBody>
          <a:bodyPr/>
          <a:lstStyle/>
          <a:p>
            <a:pPr eaLnBrk="1" hangingPunct="1"/>
            <a:r>
              <a:rPr sz="9600" smtClean="0">
                <a:solidFill>
                  <a:srgbClr val="009900"/>
                </a:solidFill>
                <a:latin typeface="Impact" pitchFamily="34" charset="0"/>
              </a:rPr>
              <a:t>III faza</a:t>
            </a:r>
          </a:p>
        </p:txBody>
      </p:sp>
      <p:sp>
        <p:nvSpPr>
          <p:cNvPr id="9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25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31747" name="Title 1"/>
          <p:cNvSpPr txBox="1">
            <a:spLocks/>
          </p:cNvSpPr>
          <p:nvPr/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5400">
                <a:solidFill>
                  <a:srgbClr val="00CC00"/>
                </a:solidFill>
                <a:latin typeface="Impact" pitchFamily="34" charset="0"/>
              </a:rPr>
              <a:t>II</a:t>
            </a:r>
            <a:r>
              <a:rPr lang="sr-Latn-CS" sz="5400">
                <a:solidFill>
                  <a:srgbClr val="00CC00"/>
                </a:solidFill>
                <a:latin typeface="Impact" pitchFamily="34" charset="0"/>
              </a:rPr>
              <a:t>I</a:t>
            </a:r>
            <a:r>
              <a:rPr lang="en-US" sz="5400">
                <a:solidFill>
                  <a:srgbClr val="00CC00"/>
                </a:solidFill>
                <a:latin typeface="Impact" pitchFamily="34" charset="0"/>
              </a:rPr>
              <a:t> faza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1"/>
          </p:nvPr>
        </p:nvSpPr>
        <p:spPr>
          <a:xfrm>
            <a:off x="971550" y="2619375"/>
            <a:ext cx="7921625" cy="922338"/>
          </a:xfrm>
        </p:spPr>
        <p:txBody>
          <a:bodyPr/>
          <a:lstStyle>
            <a:lvl1pPr>
              <a:defRPr sz="24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>
              <a:defRPr sz="20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>
              <a:defRPr>
                <a:solidFill>
                  <a:srgbClr val="DEDEE0"/>
                </a:solidFill>
                <a:latin typeface="Times New Roman" pitchFamily="18" charset="0"/>
              </a:defRPr>
            </a:lvl4pPr>
            <a:lvl5pPr marL="2057400">
              <a:defRPr>
                <a:solidFill>
                  <a:srgbClr val="DEDEE0"/>
                </a:solidFill>
                <a:latin typeface="Times New Roman" pitchFamily="18" charset="0"/>
              </a:defRPr>
            </a:lvl5pPr>
            <a:lvl6pPr marL="25146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6pPr>
            <a:lvl7pPr marL="29718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7pPr>
            <a:lvl8pPr marL="34290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8pPr>
            <a:lvl9pPr marL="38862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marL="0" indent="0" algn="just" eaLnBrk="1" hangingPunct="1">
              <a:buFont typeface="Arial" charset="0"/>
              <a:buNone/>
            </a:pPr>
            <a:r>
              <a:rPr smtClean="0">
                <a:solidFill>
                  <a:srgbClr val="00B0F0"/>
                </a:solidFill>
              </a:rPr>
              <a:t>Prezentacij</a:t>
            </a:r>
            <a:r>
              <a:rPr lang="sr-Latn-CS" smtClean="0">
                <a:solidFill>
                  <a:srgbClr val="00B0F0"/>
                </a:solidFill>
              </a:rPr>
              <a:t>u</a:t>
            </a:r>
            <a:r>
              <a:rPr smtClean="0">
                <a:solidFill>
                  <a:srgbClr val="00B0F0"/>
                </a:solidFill>
              </a:rPr>
              <a:t> </a:t>
            </a:r>
            <a:r>
              <a:rPr lang="sr-Latn-CS" smtClean="0">
                <a:solidFill>
                  <a:srgbClr val="00B0F0"/>
                </a:solidFill>
              </a:rPr>
              <a:t>realizovanog časa, kao i deo utisaka moguće je pogledati na:</a:t>
            </a:r>
            <a:endParaRPr smtClean="0">
              <a:solidFill>
                <a:srgbClr val="00B0F0"/>
              </a:solidFill>
            </a:endParaRPr>
          </a:p>
          <a:p>
            <a:pPr marL="0" indent="0" algn="just" eaLnBrk="1" hangingPunct="1">
              <a:buFont typeface="Arial" charset="0"/>
              <a:buNone/>
            </a:pPr>
            <a:endParaRPr smtClean="0">
              <a:solidFill>
                <a:srgbClr val="00B0F0"/>
              </a:solidFill>
            </a:endParaRPr>
          </a:p>
          <a:p>
            <a:pPr marL="0" indent="0" algn="just" eaLnBrk="1" hangingPunct="1">
              <a:buFont typeface="Arial" charset="0"/>
              <a:buNone/>
            </a:pPr>
            <a:endParaRPr smtClean="0">
              <a:solidFill>
                <a:srgbClr val="00B0F0"/>
              </a:solidFill>
            </a:endParaRPr>
          </a:p>
          <a:p>
            <a:pPr marL="0" indent="0" algn="just" eaLnBrk="1" hangingPunct="1">
              <a:buFont typeface="Arial" charset="0"/>
              <a:buNone/>
            </a:pPr>
            <a:endParaRPr smtClean="0">
              <a:solidFill>
                <a:srgbClr val="00B0F0"/>
              </a:solidFill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26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227763" y="450850"/>
            <a:ext cx="56848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4400">
                <a:solidFill>
                  <a:srgbClr val="009900"/>
                </a:solidFill>
                <a:latin typeface="Impact" pitchFamily="34" charset="0"/>
              </a:rPr>
              <a:t>Realizacija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60475" y="2927350"/>
            <a:ext cx="6911975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sr-Latn-CS" sz="2800">
                <a:solidFill>
                  <a:srgbClr val="008000"/>
                </a:solidFill>
                <a:latin typeface="Ænigma Scrawl 4 BRK" pitchFamily="2" charset="0"/>
                <a:hlinkClick r:id="rId4"/>
              </a:rPr>
              <a:t>http://www.slideshare.net/danijeladjordjev50/realizacija-projekta</a:t>
            </a:r>
            <a:endParaRPr lang="sr-Latn-CS" sz="2800">
              <a:solidFill>
                <a:srgbClr val="008000"/>
              </a:solidFill>
              <a:latin typeface="Ænigma Scrawl 4 BRK" pitchFamily="2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6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4716463" y="-20638"/>
            <a:ext cx="6834187" cy="4714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U</a:t>
            </a:r>
            <a:r>
              <a:rPr lang="x-none" sz="2600" kern="0">
                <a:solidFill>
                  <a:srgbClr val="6C6C73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čenici – nastavnici 2013.</a:t>
            </a:r>
          </a:p>
        </p:txBody>
      </p:sp>
      <p:sp>
        <p:nvSpPr>
          <p:cNvPr id="32771" name="Title 1"/>
          <p:cNvSpPr txBox="1">
            <a:spLocks/>
          </p:cNvSpPr>
          <p:nvPr/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sr-Latn-RS" sz="5400">
              <a:solidFill>
                <a:srgbClr val="00CC00"/>
              </a:solidFill>
              <a:latin typeface="Impact" pitchFamily="34" charset="0"/>
            </a:endParaRPr>
          </a:p>
        </p:txBody>
      </p:sp>
      <p:sp>
        <p:nvSpPr>
          <p:cNvPr id="8" name="Content Placeholder 2"/>
          <p:cNvSpPr txBox="1">
            <a:spLocks noGrp="1"/>
          </p:cNvSpPr>
          <p:nvPr>
            <p:ph idx="1"/>
          </p:nvPr>
        </p:nvSpPr>
        <p:spPr>
          <a:xfrm>
            <a:off x="1012825" y="1366838"/>
            <a:ext cx="7993063" cy="1370012"/>
          </a:xfrm>
        </p:spPr>
        <p:txBody>
          <a:bodyPr/>
          <a:lstStyle>
            <a:lvl1pPr>
              <a:defRPr sz="2400">
                <a:solidFill>
                  <a:srgbClr val="DEDEE0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rgbClr val="DEDEE0"/>
                </a:solidFill>
                <a:latin typeface="Times New Roman" pitchFamily="18" charset="0"/>
              </a:defRPr>
            </a:lvl2pPr>
            <a:lvl3pPr marL="1143000">
              <a:defRPr sz="2000">
                <a:solidFill>
                  <a:srgbClr val="DEDEE0"/>
                </a:solidFill>
                <a:latin typeface="Times New Roman" pitchFamily="18" charset="0"/>
              </a:defRPr>
            </a:lvl3pPr>
            <a:lvl4pPr marL="1600200">
              <a:defRPr>
                <a:solidFill>
                  <a:srgbClr val="DEDEE0"/>
                </a:solidFill>
                <a:latin typeface="Times New Roman" pitchFamily="18" charset="0"/>
              </a:defRPr>
            </a:lvl4pPr>
            <a:lvl5pPr marL="2057400">
              <a:defRPr>
                <a:solidFill>
                  <a:srgbClr val="DEDEE0"/>
                </a:solidFill>
                <a:latin typeface="Times New Roman" pitchFamily="18" charset="0"/>
              </a:defRPr>
            </a:lvl5pPr>
            <a:lvl6pPr marL="25146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6pPr>
            <a:lvl7pPr marL="29718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7pPr>
            <a:lvl8pPr marL="34290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8pPr>
            <a:lvl9pPr marL="3886200" hangingPunct="0">
              <a:defRPr>
                <a:solidFill>
                  <a:srgbClr val="DEDEE0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sr-Latn-CS" smtClean="0">
                <a:solidFill>
                  <a:srgbClr val="FFFF00"/>
                </a:solidFill>
              </a:rPr>
              <a:t>Projektna nastava ima neograničene mogućnosti u savremenom obrazovanju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6518275" y="423863"/>
            <a:ext cx="539432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sr-Latn-CS" sz="4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Zaključak</a:t>
            </a:r>
            <a:r>
              <a:rPr lang="sr-Latn-CS" sz="4400" dirty="0" smtClean="0">
                <a:solidFill>
                  <a:srgbClr val="009900"/>
                </a:solidFill>
                <a:latin typeface="Impact" pitchFamily="34" charset="0"/>
              </a:rPr>
              <a:t> </a:t>
            </a:r>
            <a:endParaRPr lang="en-US" sz="4400" dirty="0" smtClean="0">
              <a:solidFill>
                <a:srgbClr val="009900"/>
              </a:solidFill>
              <a:latin typeface="Impact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012825" y="2349500"/>
            <a:ext cx="7951788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sr-Latn-CS" sz="2400" dirty="0">
                <a:solidFill>
                  <a:srgbClr val="33CC33"/>
                </a:solidFill>
                <a:latin typeface="Times New Roman" pitchFamily="18" charset="0"/>
              </a:rPr>
              <a:t>Uvođenje </a:t>
            </a:r>
            <a:r>
              <a:rPr lang="sr-Latn-CS" sz="2400" dirty="0" smtClean="0">
                <a:solidFill>
                  <a:srgbClr val="33CC33"/>
                </a:solidFill>
                <a:latin typeface="Times New Roman" pitchFamily="18" charset="0"/>
              </a:rPr>
              <a:t>multimedije, interaktivnih prezentacija i kreativnog praktičnog rada je </a:t>
            </a:r>
            <a:r>
              <a:rPr lang="sr-Latn-CS" sz="2400" dirty="0">
                <a:solidFill>
                  <a:srgbClr val="33CC33"/>
                </a:solidFill>
                <a:latin typeface="Times New Roman" pitchFamily="18" charset="0"/>
              </a:rPr>
              <a:t>višestruko korisno i preporučljivo u nastavi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1012825" y="3645024"/>
            <a:ext cx="7993062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ts val="600"/>
              </a:spcBef>
              <a:buClr>
                <a:srgbClr val="AD0101"/>
              </a:buClr>
              <a:buSzPct val="100000"/>
              <a:buFont typeface="Arial" charset="0"/>
              <a:buChar char="•"/>
            </a:pPr>
            <a:r>
              <a:rPr lang="sr-Latn-CS" sz="2400" dirty="0">
                <a:solidFill>
                  <a:srgbClr val="7030A0"/>
                </a:solidFill>
                <a:latin typeface="Times New Roman" pitchFamily="18" charset="0"/>
              </a:rPr>
              <a:t>Učestvovanje u projektu „Učenici – nastavnici 2013“ potvrđuje da učenici od pasivnih primalaca znanja mogu postati aktivni činioci u obrazovnom procesu – </a:t>
            </a:r>
            <a:r>
              <a:rPr lang="sr-Latn-CS" sz="2400" b="1" dirty="0">
                <a:solidFill>
                  <a:srgbClr val="00B0F0"/>
                </a:solidFill>
                <a:latin typeface="Tekton Pro Ext" pitchFamily="34" charset="0"/>
              </a:rPr>
              <a:t>koji traje čitav život! </a:t>
            </a:r>
          </a:p>
        </p:txBody>
      </p:sp>
      <p:sp>
        <p:nvSpPr>
          <p:cNvPr id="12" name="Title 1"/>
          <p:cNvSpPr txBox="1"/>
          <p:nvPr/>
        </p:nvSpPr>
        <p:spPr>
          <a:xfrm>
            <a:off x="8132763" y="6165850"/>
            <a:ext cx="1116012" cy="5429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27</a:t>
            </a:r>
            <a:r>
              <a:rPr lang="x-none" sz="2800" ker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/2</a:t>
            </a:r>
            <a:r>
              <a:rPr lang="sr-Latn-CS" sz="2800" kern="0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Impact"/>
                <a:cs typeface="+mn-cs"/>
              </a:rPr>
              <a:t>7</a:t>
            </a:r>
            <a:endParaRPr lang="x-none" sz="2800" kern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Impac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 build="p"/>
      <p:bldP spid="11" grpId="0" build="p"/>
    </p:bldLst>
  </p:timing>
</p:sld>
</file>

<file path=ppt/theme/theme1.xml><?xml version="1.0" encoding="utf-8"?>
<a:theme xmlns:a="http://schemas.openxmlformats.org/drawingml/2006/main" name="NewsPr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Black%20Tie</Template>
  <TotalTime>2222</TotalTime>
  <Words>919</Words>
  <Application>Microsoft Office PowerPoint</Application>
  <PresentationFormat>On-screen Show (4:3)</PresentationFormat>
  <Paragraphs>196</Paragraphs>
  <Slides>27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NewsPrint</vt:lpstr>
      <vt:lpstr>Document</vt:lpstr>
      <vt:lpstr>PowerPoint Presentation</vt:lpstr>
      <vt:lpstr>PowerPoint Presentation</vt:lpstr>
      <vt:lpstr>                                                      </vt:lpstr>
      <vt:lpstr>Uvodne napomene</vt:lpstr>
      <vt:lpstr>Uvodne napomene</vt:lpstr>
      <vt:lpstr>Uvodne napomene</vt:lpstr>
      <vt:lpstr>Uvodne napomene</vt:lpstr>
      <vt:lpstr>I       II       III</vt:lpstr>
      <vt:lpstr>I faza</vt:lpstr>
      <vt:lpstr>I faza</vt:lpstr>
      <vt:lpstr>I faza</vt:lpstr>
      <vt:lpstr>I faza</vt:lpstr>
      <vt:lpstr>PowerPoint Presentation</vt:lpstr>
      <vt:lpstr>II faza</vt:lpstr>
      <vt:lpstr>II faza</vt:lpstr>
      <vt:lpstr>II faza</vt:lpstr>
      <vt:lpstr>II faza</vt:lpstr>
      <vt:lpstr>II faza</vt:lpstr>
      <vt:lpstr>II faza</vt:lpstr>
      <vt:lpstr>II faza</vt:lpstr>
      <vt:lpstr>II faza</vt:lpstr>
      <vt:lpstr>II faza</vt:lpstr>
      <vt:lpstr>II faza</vt:lpstr>
      <vt:lpstr>II faza</vt:lpstr>
      <vt:lpstr>III faza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Mile od Umu</dc:creator>
  <cp:lastModifiedBy>Mile od Umu</cp:lastModifiedBy>
  <cp:revision>173</cp:revision>
  <dcterms:created xsi:type="dcterms:W3CDTF">2013-03-05T21:47:47Z</dcterms:created>
  <dcterms:modified xsi:type="dcterms:W3CDTF">2013-03-15T10:45:44Z</dcterms:modified>
</cp:coreProperties>
</file>