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43" r:id="rId1"/>
  </p:sldMasterIdLst>
  <p:sldIdLst>
    <p:sldId id="256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746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E1420-DC9C-4F99-AF4A-D385F22A3B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2FB174-ABD1-4190-9150-F7DC5783FC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52BD0E-0F5E-41E6-AC70-F32B528CCD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E76F41-EF31-4B7B-A6E5-5D6D22DBFE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BFEF9F-0060-462A-A3BA-F4F189D341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2D8553-FC8A-4D71-964E-381E5E2B06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1F4399-8441-4131-BAA0-8FB473C0A4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42A3D-EA33-4B44-9D5A-2C7BF2D54F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FDC152-A7C4-409B-AB4F-D61CEE834D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EC0DBF-E6CB-48DC-91EB-5547ED3DD3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23DB10-FBD2-4611-A793-85610ABF6C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017F953C-CB70-4872-BF5A-B1FB7EDECB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4" r:id="rId1"/>
    <p:sldLayoutId id="2147484645" r:id="rId2"/>
    <p:sldLayoutId id="2147484646" r:id="rId3"/>
    <p:sldLayoutId id="2147484647" r:id="rId4"/>
    <p:sldLayoutId id="2147484648" r:id="rId5"/>
    <p:sldLayoutId id="2147484649" r:id="rId6"/>
    <p:sldLayoutId id="2147484650" r:id="rId7"/>
    <p:sldLayoutId id="2147484651" r:id="rId8"/>
    <p:sldLayoutId id="2147484652" r:id="rId9"/>
    <p:sldLayoutId id="2147484653" r:id="rId10"/>
    <p:sldLayoutId id="2147484654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Word_97_-_2003_Document1.doc"/><Relationship Id="rId5" Type="http://schemas.openxmlformats.org/officeDocument/2006/relationships/hyperlink" Target="Obrazac%20kuvar%20finale%20baza.pptx" TargetMode="External"/><Relationship Id="rId4" Type="http://schemas.openxmlformats.org/officeDocument/2006/relationships/hyperlink" Target="kuvar%20baza%20-%20Copy.pp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package" Target="../embeddings/Microsoft_PowerPoint_Presentation1.ppt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package" Target="../embeddings/Microsoft_PowerPoint_Presentation2.ppt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package" Target="../embeddings/Microsoft_PowerPoint_Presentation3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503238" cy="744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Наставни 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Рад: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0245" name="Rectangle 9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835275" y="1325563"/>
            <a:ext cx="5976938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sz="1200" dirty="0"/>
              <a:t>Данијела Николић, проф. разредне наставе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sr-Cyrl-CS" sz="1200" dirty="0"/>
              <a:t>ОШ“ Вук Караџић“ Неготин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sz="1200" dirty="0"/>
              <a:t>Марија Думитрашковић, проф. разредне наставе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sr-Cyrl-CS" sz="1200" dirty="0"/>
              <a:t>ОШ“ Бранко Радичевић“ Неготин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sz="1200" dirty="0"/>
              <a:t>Иван Миловановић, наставник информатике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sr-Cyrl-CS" sz="1200" dirty="0"/>
              <a:t>ОШ“ Бранко Радичевић“ Неготин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en-US" sz="12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sz="12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RS" dirty="0"/>
              <a:t>ВЕРСКА НАСТАВА</a:t>
            </a: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/>
          </a:p>
          <a:p>
            <a:pPr eaLnBrk="1" hangingPunct="1">
              <a:spcBef>
                <a:spcPct val="20000"/>
              </a:spcBef>
              <a:defRPr/>
            </a:pPr>
            <a:r>
              <a:rPr lang="en-US" dirty="0"/>
              <a:t>    </a:t>
            </a:r>
            <a:r>
              <a:rPr lang="sr-Cyrl-CS" dirty="0"/>
              <a:t>Ђачки посни кувар 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dirty="0"/>
              <a:t>Пројектна настава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sr-Cyrl-CS" dirty="0"/>
              <a:t>4. разред Основне школе</a:t>
            </a:r>
          </a:p>
        </p:txBody>
      </p:sp>
      <p:sp>
        <p:nvSpPr>
          <p:cNvPr id="10246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r-Cyrl-CS" sz="1200" dirty="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 dirty="0">
                <a:latin typeface="Verdana" pitchFamily="34" charset="0"/>
              </a:rPr>
              <a:t>Word </a:t>
            </a:r>
            <a:r>
              <a:rPr lang="sr-Cyrl-CS" sz="1200" dirty="0">
                <a:latin typeface="Verdana" pitchFamily="34" charset="0"/>
              </a:rPr>
              <a:t>документу!</a:t>
            </a:r>
            <a:endParaRPr lang="en-US" sz="1200" dirty="0">
              <a:latin typeface="Verdana" pitchFamily="34" charset="0"/>
            </a:endParaRPr>
          </a:p>
        </p:txBody>
      </p:sp>
      <p:sp>
        <p:nvSpPr>
          <p:cNvPr id="10247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r" eaLnBrk="1" hangingPunct="1"/>
            <a:r>
              <a:rPr lang="sr-Cyrl-CS" sz="1600">
                <a:latin typeface="Arial Black" pitchFamily="34" charset="0"/>
              </a:rPr>
              <a:t>Креативна школа 2012/13.</a:t>
            </a:r>
            <a:endParaRPr lang="en-US" sz="1600">
              <a:latin typeface="Arial Black" pitchFamily="34" charset="0"/>
            </a:endParaRPr>
          </a:p>
        </p:txBody>
      </p:sp>
      <p:graphicFrame>
        <p:nvGraphicFramePr>
          <p:cNvPr id="10248" name="Object 18" title="Приказ часа">
            <a:hlinkClick r:id="rId5" action="ppaction://hlinkpres?slideindex=1&amp;slidetitle=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822745"/>
              </p:ext>
            </p:extLst>
          </p:nvPr>
        </p:nvGraphicFramePr>
        <p:xfrm>
          <a:off x="388938" y="5335588"/>
          <a:ext cx="1836737" cy="143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Document" showAsIcon="1" r:id="rId6" imgW="914400" imgH="714240" progId="Word.Document.8">
                  <p:embed/>
                </p:oleObj>
              </mc:Choice>
              <mc:Fallback>
                <p:oleObj name="Document" showAsIcon="1" r:id="rId6" imgW="914400" imgH="714240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5335588"/>
                        <a:ext cx="1836737" cy="1433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900" dirty="0" smtClean="0">
                <a:solidFill>
                  <a:schemeClr val="tx2">
                    <a:satMod val="130000"/>
                  </a:schemeClr>
                </a:solidFill>
              </a:rPr>
              <a:t>   </a:t>
            </a:r>
            <a:r>
              <a:rPr lang="sr-Cyrl-RS" sz="4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sr-Cyrl-RS" sz="40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2292" name="Content Placeholder 15"/>
          <p:cNvSpPr>
            <a:spLocks noGrp="1"/>
          </p:cNvSpPr>
          <p:nvPr>
            <p:ph sz="quarter" idx="13"/>
          </p:nvPr>
        </p:nvSpPr>
        <p:spPr>
          <a:xfrm>
            <a:off x="785813" y="857250"/>
            <a:ext cx="7818437" cy="494823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sz="3600" b="1" dirty="0" err="1" smtClean="0">
                <a:latin typeface="Corbel" pitchFamily="34" charset="0"/>
              </a:rPr>
              <a:t>Први</a:t>
            </a:r>
            <a:r>
              <a:rPr lang="en-US" sz="3600" b="1" dirty="0" smtClean="0">
                <a:latin typeface="Corbel" pitchFamily="34" charset="0"/>
              </a:rPr>
              <a:t> </a:t>
            </a:r>
            <a:r>
              <a:rPr lang="en-US" sz="3600" b="1" dirty="0" err="1" smtClean="0">
                <a:latin typeface="Corbel" pitchFamily="34" charset="0"/>
              </a:rPr>
              <a:t>корак</a:t>
            </a:r>
            <a:r>
              <a:rPr lang="sr-Cyrl-RS" sz="3600" b="1" dirty="0" smtClean="0"/>
              <a:t>(1.час)</a:t>
            </a:r>
          </a:p>
          <a:p>
            <a:pPr eaLnBrk="1" hangingPunct="1">
              <a:buFont typeface="Wingdings 2" pitchFamily="18" charset="2"/>
              <a:buNone/>
            </a:pPr>
            <a:r>
              <a:rPr lang="sr-Cyrl-ME" sz="2000" b="1" i="1" dirty="0" smtClean="0">
                <a:solidFill>
                  <a:srgbClr val="FF0000"/>
                </a:solidFill>
              </a:rPr>
              <a:t>                                   </a:t>
            </a:r>
            <a:r>
              <a:rPr lang="en-US" sz="2000" b="1" i="1" dirty="0" smtClean="0">
                <a:solidFill>
                  <a:srgbClr val="FF0000"/>
                </a:solidFill>
              </a:rPr>
              <a:t>          </a:t>
            </a:r>
            <a:r>
              <a:rPr lang="sr-Cyrl-ME" sz="2000" b="1" i="1" dirty="0" smtClean="0">
                <a:solidFill>
                  <a:srgbClr val="FF0000"/>
                </a:solidFill>
              </a:rPr>
              <a:t> Пројектна идеја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sr-Cyrl-ME" sz="2000" b="1" i="1" dirty="0" smtClean="0">
                <a:solidFill>
                  <a:srgbClr val="FF0000"/>
                </a:solidFill>
              </a:rPr>
              <a:t>                                                    </a:t>
            </a:r>
            <a:r>
              <a:rPr lang="sr-Latn-RS" sz="2000" b="1" i="1" dirty="0" smtClean="0">
                <a:solidFill>
                  <a:srgbClr val="FF0000"/>
                </a:solidFill>
              </a:rPr>
              <a:t>(</a:t>
            </a:r>
            <a:r>
              <a:rPr lang="sr-Cyrl-RS" sz="2000" b="1" i="1" dirty="0" smtClean="0">
                <a:solidFill>
                  <a:srgbClr val="FF0000"/>
                </a:solidFill>
              </a:rPr>
              <a:t>прва фаза)</a:t>
            </a:r>
            <a:endParaRPr lang="sr-Cyrl-ME" sz="2000" b="1" i="1" dirty="0" smtClean="0">
              <a:solidFill>
                <a:srgbClr val="FF0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sr-Cyrl-ME" sz="2000" i="1" dirty="0" smtClean="0"/>
              <a:t>   </a:t>
            </a:r>
            <a:r>
              <a:rPr lang="sr-Cyrl-ME" sz="2000" dirty="0" smtClean="0"/>
              <a:t>На</a:t>
            </a:r>
            <a:r>
              <a:rPr lang="sr-Cyrl-ME" sz="2000" i="1" dirty="0" smtClean="0"/>
              <a:t> </a:t>
            </a:r>
            <a:r>
              <a:rPr lang="sr-Cyrl-ME" sz="2000" dirty="0" smtClean="0"/>
              <a:t>часу верске наставе на коме смо се бавили постом,одлучили смо да тема нашег појекта буде мали кувар посних рецепата урађен на папиру и украшен руком ученика.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sr-Cyrl-ME" sz="2000" b="1" i="1" dirty="0" smtClean="0">
                <a:solidFill>
                  <a:srgbClr val="FF0000"/>
                </a:solidFill>
              </a:rPr>
              <a:t>                 </a:t>
            </a:r>
            <a:r>
              <a:rPr lang="en-US" sz="2000" b="1" i="1" dirty="0" smtClean="0">
                <a:solidFill>
                  <a:srgbClr val="FF0000"/>
                </a:solidFill>
              </a:rPr>
              <a:t>  </a:t>
            </a:r>
            <a:r>
              <a:rPr lang="sr-Cyrl-ME" sz="2000" b="1" i="1" dirty="0" smtClean="0">
                <a:solidFill>
                  <a:srgbClr val="FF0000"/>
                </a:solidFill>
              </a:rPr>
              <a:t>   Формирање група/тимова и подела задужења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sr-Cyrl-ME" sz="2000" b="1" i="1" dirty="0" smtClean="0">
                <a:solidFill>
                  <a:srgbClr val="FF0000"/>
                </a:solidFill>
              </a:rPr>
              <a:t>                                                        ( друга фаза)</a:t>
            </a:r>
            <a:endParaRPr lang="sr-Cyrl-ME" sz="2000" b="1" i="1" dirty="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sr-Cyrl-ME" sz="2000" dirty="0" smtClean="0"/>
              <a:t>  </a:t>
            </a:r>
            <a:r>
              <a:rPr lang="sr-Cyrl-RS" sz="2000" dirty="0" smtClean="0"/>
              <a:t>Ф</a:t>
            </a:r>
            <a:r>
              <a:rPr lang="sr-Cyrl-ME" sz="2000" dirty="0" smtClean="0"/>
              <a:t>ормирали  смо групе, свака у својој школи и поделили задужења у оквиру истраживачких задатака.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sr-Cyrl-ME" sz="2000" dirty="0" smtClean="0"/>
              <a:t>Раније смо имали договор са директором библиотеке да се наши радови одштампају у оргиналном облику,онако како су их ученици уредили.Наш мали зборник радова биће део издавачке делатности  градске библиотеке ,,Доситеј Новаковић’’ Неготин.</a:t>
            </a:r>
            <a:endParaRPr lang="en-US" sz="2800" dirty="0" smtClean="0">
              <a:latin typeface="Corbel" pitchFamily="34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051533"/>
              </p:ext>
            </p:extLst>
          </p:nvPr>
        </p:nvGraphicFramePr>
        <p:xfrm>
          <a:off x="4211960" y="5949280"/>
          <a:ext cx="1280142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1" name="Presentation" showAsIcon="1" r:id="rId4" imgW="914400" imgH="771480" progId="PowerPoint.Show.12">
                  <p:embed/>
                </p:oleObj>
              </mc:Choice>
              <mc:Fallback>
                <p:oleObj name="Presentation" showAsIcon="1" r:id="rId4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11960" y="5949280"/>
                        <a:ext cx="1280142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000125" y="642938"/>
            <a:ext cx="7929563" cy="6072187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sr-Cyrl-ME" sz="2000" dirty="0">
                <a:solidFill>
                  <a:srgbClr val="FF0000"/>
                </a:solidFill>
              </a:rPr>
              <a:t> </a:t>
            </a:r>
            <a:r>
              <a:rPr lang="sr-Cyrl-ME" sz="2000" dirty="0" smtClean="0">
                <a:solidFill>
                  <a:srgbClr val="FF0000"/>
                </a:solidFill>
              </a:rPr>
              <a:t>                        </a:t>
            </a:r>
            <a:r>
              <a:rPr lang="sr-Cyrl-ME" sz="2000" b="1" i="1" dirty="0" smtClean="0">
                <a:solidFill>
                  <a:srgbClr val="FF0000"/>
                </a:solidFill>
              </a:rPr>
              <a:t>Припремање за истраживачки рад</a:t>
            </a:r>
          </a:p>
          <a:p>
            <a:pPr>
              <a:defRPr/>
            </a:pPr>
            <a:r>
              <a:rPr lang="sr-Cyrl-ME" sz="2000" b="1" i="1" dirty="0">
                <a:solidFill>
                  <a:srgbClr val="FF0000"/>
                </a:solidFill>
              </a:rPr>
              <a:t> </a:t>
            </a:r>
            <a:r>
              <a:rPr lang="sr-Cyrl-ME" sz="2000" b="1" i="1" dirty="0" smtClean="0">
                <a:solidFill>
                  <a:srgbClr val="FF0000"/>
                </a:solidFill>
              </a:rPr>
              <a:t>                                            (трећа фаза)</a:t>
            </a:r>
            <a:endParaRPr lang="sr-Cyrl-ME" sz="2000" b="1" i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sr-Cyrl-ME" sz="1800" dirty="0">
                <a:solidFill>
                  <a:schemeClr val="tx1"/>
                </a:solidFill>
              </a:rPr>
              <a:t>У</a:t>
            </a:r>
            <a:r>
              <a:rPr lang="sr-Cyrl-ME" sz="1800" dirty="0" smtClean="0">
                <a:solidFill>
                  <a:schemeClr val="tx1"/>
                </a:solidFill>
              </a:rPr>
              <a:t>познали смо се са процесом  настанка књиге посетивши библиотеку, изабрали формате радова, технике украшавања као и рецепте које ћемо припремити. У информатичком кабинету  наставник информатике научио нас је  да користимо интернет и податке са интернета. Договорили смо се да одређена група група бави слаткишима а друга </a:t>
            </a:r>
            <a:endParaRPr lang="en-US" sz="1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en-US" sz="1800" b="1" i="1" dirty="0" smtClean="0">
                <a:solidFill>
                  <a:schemeClr val="tx1"/>
                </a:solidFill>
              </a:rPr>
              <a:t>                                   </a:t>
            </a:r>
            <a:r>
              <a:rPr lang="sr-Cyrl-ME" sz="2000" b="1" i="1" dirty="0" smtClean="0">
                <a:solidFill>
                  <a:srgbClr val="FF0000"/>
                </a:solidFill>
              </a:rPr>
              <a:t> Разрада пројекта,истражив</a:t>
            </a:r>
            <a:r>
              <a:rPr lang="sr-Cyrl-RS" sz="2000" b="1" i="1" dirty="0" smtClean="0">
                <a:solidFill>
                  <a:srgbClr val="FF0000"/>
                </a:solidFill>
              </a:rPr>
              <a:t>ање</a:t>
            </a:r>
          </a:p>
          <a:p>
            <a:pPr algn="ctr">
              <a:defRPr/>
            </a:pPr>
            <a:r>
              <a:rPr lang="sr-Cyrl-RS" sz="2000" b="1" i="1" dirty="0">
                <a:solidFill>
                  <a:srgbClr val="FF0000"/>
                </a:solidFill>
              </a:rPr>
              <a:t> </a:t>
            </a:r>
            <a:r>
              <a:rPr lang="sr-Cyrl-RS" sz="2000" b="1" i="1" dirty="0" smtClean="0">
                <a:solidFill>
                  <a:srgbClr val="FF0000"/>
                </a:solidFill>
              </a:rPr>
              <a:t>                                   </a:t>
            </a:r>
            <a:r>
              <a:rPr lang="sr-Cyrl-ME" sz="2000" b="1" i="1" dirty="0" smtClean="0">
                <a:solidFill>
                  <a:schemeClr val="tx1"/>
                </a:solidFill>
              </a:rPr>
              <a:t>  </a:t>
            </a:r>
            <a:r>
              <a:rPr lang="sr-Cyrl-ME" sz="2000" b="1" i="1" dirty="0" smtClean="0">
                <a:solidFill>
                  <a:srgbClr val="FF0000"/>
                </a:solidFill>
              </a:rPr>
              <a:t>(четврта фаза)</a:t>
            </a:r>
          </a:p>
          <a:p>
            <a:pPr algn="ctr">
              <a:defRPr/>
            </a:pPr>
            <a:r>
              <a:rPr lang="sr-Cyrl-ME" sz="1800" dirty="0" smtClean="0">
                <a:solidFill>
                  <a:schemeClr val="tx1"/>
                </a:solidFill>
              </a:rPr>
              <a:t>Истраживали смо по интернету,старим куварима из библиотеке,куварима и свескама наших бака и мама, трагали за занимљивим рецептима  код куће...</a:t>
            </a:r>
          </a:p>
          <a:p>
            <a:pPr algn="ctr">
              <a:defRPr/>
            </a:pPr>
            <a:r>
              <a:rPr lang="sr-Cyrl-ME" sz="1800" dirty="0" smtClean="0">
                <a:solidFill>
                  <a:schemeClr val="tx1"/>
                </a:solidFill>
              </a:rPr>
              <a:t>У зависности од рецепта сваки лист је био украшен на јединствен начин. Сакупљени материјал(исписане и украшене рецепте из обе основне школе) сакупили смо и предали  директорки градске библиотеке која га је даље проследила ликовним дизајнерима и графичарима у штампарији који су изабрали најуспешније и уврстили их у својеврсни зборник радова звани</a:t>
            </a:r>
          </a:p>
          <a:p>
            <a:pPr algn="just">
              <a:defRPr/>
            </a:pPr>
            <a:r>
              <a:rPr lang="sr-Cyrl-ME" sz="1800" dirty="0" smtClean="0">
                <a:solidFill>
                  <a:schemeClr val="tx1"/>
                </a:solidFill>
              </a:rPr>
              <a:t>                  ,,Ђачки посни кувар“</a:t>
            </a:r>
          </a:p>
          <a:p>
            <a:pPr algn="just">
              <a:defRPr/>
            </a:pPr>
            <a:r>
              <a:rPr lang="sr-Cyrl-ME" sz="1800" dirty="0" smtClean="0">
                <a:solidFill>
                  <a:schemeClr val="tx1"/>
                </a:solidFill>
              </a:rPr>
              <a:t>                   Направили смо књигу!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143001" y="214313"/>
            <a:ext cx="7389440" cy="1198463"/>
          </a:xfrm>
        </p:spPr>
        <p:txBody>
          <a:bodyPr>
            <a:normAutofit fontScale="90000"/>
          </a:bodyPr>
          <a:lstStyle/>
          <a:p>
            <a:pPr marL="182880" indent="0">
              <a:buNone/>
              <a:defRPr/>
            </a:pPr>
            <a:r>
              <a:rPr lang="en-US" sz="4000" b="1" dirty="0" err="1" smtClean="0">
                <a:solidFill>
                  <a:schemeClr val="tx1"/>
                </a:solidFill>
                <a:latin typeface="Corbel" pitchFamily="34" charset="0"/>
              </a:rPr>
              <a:t>Други</a:t>
            </a:r>
            <a:r>
              <a:rPr lang="en-US" sz="4000" b="1" dirty="0" smtClean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Corbel" pitchFamily="34" charset="0"/>
              </a:rPr>
              <a:t>корак</a:t>
            </a:r>
            <a:r>
              <a:rPr lang="en-US" sz="4000" b="1" dirty="0" smtClean="0">
                <a:solidFill>
                  <a:schemeClr val="tx1"/>
                </a:solidFill>
                <a:latin typeface="Corbel" pitchFamily="34" charset="0"/>
              </a:rPr>
              <a:t>-</a:t>
            </a:r>
            <a:r>
              <a:rPr lang="sr-Cyrl-RS" sz="4000" b="1" dirty="0" smtClean="0">
                <a:solidFill>
                  <a:schemeClr val="tx1"/>
                </a:solidFill>
              </a:rPr>
              <a:t>(2.час)</a:t>
            </a: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dirty="0" smtClean="0">
                <a:solidFill>
                  <a:schemeClr val="tx1"/>
                </a:solidFill>
                <a:latin typeface="Corbel" pitchFamily="34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Corbel" pitchFamily="34" charset="0"/>
              </a:rPr>
            </a:br>
            <a:r>
              <a:rPr lang="sr-Cyrl-RS" sz="4000" dirty="0" smtClean="0">
                <a:solidFill>
                  <a:schemeClr val="tx1"/>
                </a:solidFill>
              </a:rPr>
              <a:t>   </a:t>
            </a:r>
            <a:endParaRPr lang="en-US" sz="4000" dirty="0">
              <a:solidFill>
                <a:schemeClr val="tx1"/>
              </a:solidFill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160624"/>
              </p:ext>
            </p:extLst>
          </p:nvPr>
        </p:nvGraphicFramePr>
        <p:xfrm>
          <a:off x="6876256" y="5677976"/>
          <a:ext cx="1418373" cy="1196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4" name="Presentation" showAsIcon="1" r:id="rId4" imgW="914400" imgH="771480" progId="PowerPoint.Show.12">
                  <p:embed/>
                </p:oleObj>
              </mc:Choice>
              <mc:Fallback>
                <p:oleObj name="Presentation" showAsIcon="1" r:id="rId4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76256" y="5677976"/>
                        <a:ext cx="1418373" cy="11967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143000" y="357188"/>
            <a:ext cx="7696200" cy="6357937"/>
          </a:xfrm>
        </p:spPr>
        <p:txBody>
          <a:bodyPr/>
          <a:lstStyle/>
          <a:p>
            <a:pPr>
              <a:defRPr/>
            </a:pPr>
            <a:r>
              <a:rPr lang="sr-Cyrl-RS" sz="3200" b="1" dirty="0" smtClean="0">
                <a:solidFill>
                  <a:schemeClr val="tx1"/>
                </a:solidFill>
              </a:rPr>
              <a:t> Трећи корак (3.час)</a:t>
            </a:r>
          </a:p>
          <a:p>
            <a:pPr algn="just">
              <a:defRPr/>
            </a:pPr>
            <a:r>
              <a:rPr lang="sr-Cyrl-ME" sz="1800" dirty="0">
                <a:solidFill>
                  <a:schemeClr val="tx1"/>
                </a:solidFill>
              </a:rPr>
              <a:t> </a:t>
            </a:r>
            <a:r>
              <a:rPr lang="sr-Cyrl-ME" sz="1800" dirty="0" smtClean="0">
                <a:solidFill>
                  <a:schemeClr val="tx1"/>
                </a:solidFill>
              </a:rPr>
              <a:t>                                                      </a:t>
            </a:r>
            <a:r>
              <a:rPr lang="sr-Cyrl-ME" sz="1800" b="1" i="1" dirty="0" smtClean="0">
                <a:solidFill>
                  <a:srgbClr val="FF0000"/>
                </a:solidFill>
              </a:rPr>
              <a:t>Презентација</a:t>
            </a:r>
          </a:p>
          <a:p>
            <a:pPr algn="just">
              <a:defRPr/>
            </a:pPr>
            <a:r>
              <a:rPr lang="sr-Cyrl-ME" sz="1800" b="1" i="1" dirty="0">
                <a:solidFill>
                  <a:srgbClr val="FF0000"/>
                </a:solidFill>
              </a:rPr>
              <a:t> </a:t>
            </a:r>
            <a:r>
              <a:rPr lang="sr-Cyrl-ME" sz="1800" b="1" i="1" dirty="0" smtClean="0">
                <a:solidFill>
                  <a:srgbClr val="FF0000"/>
                </a:solidFill>
              </a:rPr>
              <a:t>                                                       (пета фаза)</a:t>
            </a:r>
          </a:p>
          <a:p>
            <a:pPr algn="ctr">
              <a:defRPr/>
            </a:pPr>
            <a:r>
              <a:rPr lang="sr-Cyrl-ME" sz="1800" dirty="0" smtClean="0">
                <a:solidFill>
                  <a:schemeClr val="tx1"/>
                </a:solidFill>
              </a:rPr>
              <a:t>„Ђачки посни кувар „ презентовали смо </a:t>
            </a:r>
          </a:p>
          <a:p>
            <a:pPr algn="ctr">
              <a:defRPr/>
            </a:pPr>
            <a:r>
              <a:rPr lang="sr-Cyrl-ME" sz="1800" dirty="0" smtClean="0">
                <a:solidFill>
                  <a:schemeClr val="tx1"/>
                </a:solidFill>
              </a:rPr>
              <a:t>-На градском тргу,поводом 7. априла Светског дана здравља</a:t>
            </a:r>
          </a:p>
          <a:p>
            <a:pPr algn="ctr">
              <a:defRPr/>
            </a:pPr>
            <a:r>
              <a:rPr lang="sr-Cyrl-ME" sz="1800" dirty="0" smtClean="0">
                <a:solidFill>
                  <a:schemeClr val="tx1"/>
                </a:solidFill>
              </a:rPr>
              <a:t>-У порти цркве Свете Тројице где смо на приредби поводом верских празника Цвети,Благовести и Врбице нашим суграђанима </a:t>
            </a:r>
            <a:r>
              <a:rPr lang="sr-Cyrl-ME" sz="1800" dirty="0">
                <a:solidFill>
                  <a:schemeClr val="tx1"/>
                </a:solidFill>
              </a:rPr>
              <a:t> </a:t>
            </a:r>
            <a:r>
              <a:rPr lang="sr-Cyrl-ME" sz="1800" dirty="0" smtClean="0">
                <a:solidFill>
                  <a:schemeClr val="tx1"/>
                </a:solidFill>
              </a:rPr>
              <a:t>представили „Ђачки посни кувар“.</a:t>
            </a:r>
          </a:p>
          <a:p>
            <a:pPr algn="just">
              <a:defRPr/>
            </a:pPr>
            <a:r>
              <a:rPr lang="sr-Cyrl-ME" sz="1800" b="1" dirty="0">
                <a:solidFill>
                  <a:schemeClr val="tx1"/>
                </a:solidFill>
              </a:rPr>
              <a:t> </a:t>
            </a:r>
            <a:r>
              <a:rPr lang="sr-Cyrl-ME" sz="1800" b="1" dirty="0" smtClean="0">
                <a:solidFill>
                  <a:schemeClr val="tx1"/>
                </a:solidFill>
              </a:rPr>
              <a:t>                                                </a:t>
            </a:r>
            <a:r>
              <a:rPr lang="sr-Cyrl-ME" sz="1800" b="1" i="1" dirty="0" smtClean="0">
                <a:solidFill>
                  <a:srgbClr val="FF0000"/>
                </a:solidFill>
              </a:rPr>
              <a:t>Евалуација и рефлексија</a:t>
            </a:r>
          </a:p>
          <a:p>
            <a:pPr algn="just">
              <a:defRPr/>
            </a:pPr>
            <a:r>
              <a:rPr lang="sr-Cyrl-ME" sz="1800" b="1" i="1" dirty="0">
                <a:solidFill>
                  <a:srgbClr val="FF0000"/>
                </a:solidFill>
              </a:rPr>
              <a:t> </a:t>
            </a:r>
            <a:r>
              <a:rPr lang="sr-Cyrl-ME" sz="1800" b="1" i="1" dirty="0" smtClean="0">
                <a:solidFill>
                  <a:srgbClr val="FF0000"/>
                </a:solidFill>
              </a:rPr>
              <a:t>                                                   (шеста и седма фаза)</a:t>
            </a:r>
          </a:p>
          <a:p>
            <a:pPr algn="ctr">
              <a:defRPr/>
            </a:pPr>
            <a:r>
              <a:rPr lang="sr-Cyrl-RS" sz="1800" dirty="0" smtClean="0"/>
              <a:t>Резултати нашег малог пројекта су видљиви и дугорочни.Договорили смо се да се сарадња између наших школа настави,спремни смо за нове заједничке подухвате а и наша градска библиотека ,,Доситеј Новаковић’’ је спремна да нам помогне да поново осмислимо и организујемо нове пројекте.Зборник ове врсте подстакло је остале колеге да осмисле своје пројекте и у сарадњи са различитим градским институцијама и остваре.</a:t>
            </a:r>
          </a:p>
          <a:p>
            <a:pPr algn="ctr">
              <a:defRPr/>
            </a:pPr>
            <a:r>
              <a:rPr lang="sr-Cyrl-RS" sz="1800" dirty="0" smtClean="0"/>
              <a:t>Корист је вишеструка!</a:t>
            </a:r>
            <a:endParaRPr lang="en-US" sz="1800" dirty="0" smtClean="0"/>
          </a:p>
          <a:p>
            <a:pPr>
              <a:defRPr/>
            </a:pPr>
            <a:endParaRPr lang="sr-Cyrl-RS" sz="3200" b="1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latin typeface="Corbel" pitchFamily="34" charset="0"/>
              </a:rPr>
              <a:t/>
            </a:r>
            <a:br>
              <a:rPr lang="en-US" dirty="0" smtClean="0">
                <a:latin typeface="Corbel" pitchFamily="34" charset="0"/>
              </a:rPr>
            </a:br>
            <a:endParaRPr lang="en-US" dirty="0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726429"/>
              </p:ext>
            </p:extLst>
          </p:nvPr>
        </p:nvGraphicFramePr>
        <p:xfrm>
          <a:off x="6948264" y="5805264"/>
          <a:ext cx="1483283" cy="1251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8" name="Presentation" showAsIcon="1" r:id="rId4" imgW="914400" imgH="771480" progId="PowerPoint.Show.12">
                  <p:embed/>
                </p:oleObj>
              </mc:Choice>
              <mc:Fallback>
                <p:oleObj name="Presentation" showAsIcon="1" r:id="rId4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48264" y="5805264"/>
                        <a:ext cx="1483283" cy="1251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961</TotalTime>
  <Words>478</Words>
  <Application>Microsoft Office PowerPoint</Application>
  <PresentationFormat>On-screen Show (4:3)</PresentationFormat>
  <Paragraphs>61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Slipstream</vt:lpstr>
      <vt:lpstr>Microsoft Word 97 - 2003 Document</vt:lpstr>
      <vt:lpstr>Presentation</vt:lpstr>
      <vt:lpstr>PowerPoint Presentation</vt:lpstr>
      <vt:lpstr>    </vt:lpstr>
      <vt:lpstr>Други корак-(2.час)     </vt:lpstr>
      <vt:lpstr> </vt:lpstr>
    </vt:vector>
  </TitlesOfParts>
  <Company>CET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zlatko</cp:lastModifiedBy>
  <cp:revision>149</cp:revision>
  <cp:lastPrinted>1601-01-01T00:00:00Z</cp:lastPrinted>
  <dcterms:created xsi:type="dcterms:W3CDTF">2005-03-02T08:24:37Z</dcterms:created>
  <dcterms:modified xsi:type="dcterms:W3CDTF">2013-03-13T21:13:39Z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