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Default Extension="ppt" ContentType="application/vnd.ms-powerpoi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doc" ContentType="application/msword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2" r:id="rId5"/>
    <p:sldId id="263" r:id="rId6"/>
    <p:sldId id="261" r:id="rId7"/>
    <p:sldId id="264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336600"/>
    <a:srgbClr val="CCCCFF"/>
    <a:srgbClr val="00CC99"/>
    <a:srgbClr val="FFFFCC"/>
    <a:srgbClr val="FFCC66"/>
    <a:srgbClr val="003300"/>
    <a:srgbClr val="CC6600"/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AWV00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795713"/>
            <a:ext cx="8915400" cy="2833687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04800"/>
            <a:ext cx="8534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514600"/>
            <a:ext cx="8534400" cy="1371600"/>
          </a:xfrm>
        </p:spPr>
        <p:txBody>
          <a:bodyPr/>
          <a:lstStyle>
            <a:lvl1pPr marL="0" indent="0" algn="ctr">
              <a:buFontTx/>
              <a:buNone/>
              <a:defRPr b="1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A27DD-8ADE-42B2-97D9-6EC146E3BB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53493B-7F66-43DA-9F4E-302F2140C0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7F62A-242B-4D5F-833D-E863CEF879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B54F9-0D6F-47C5-BDA5-BB6FFB5650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57555B-0EF9-4920-8A1F-22776CA9ED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70D6E-58D3-47D8-94BE-45A5E04219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517B8-0271-4D7C-B68B-725B1D0530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781C7-BBBA-47D0-AFA2-8E978647CA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C57B1-DF77-4F41-8CC8-8E34C9600A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1578A-C96C-4D42-8E0F-A8B1990064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AWV00007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549900" y="5715000"/>
            <a:ext cx="3594100" cy="1143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A58D331-4E9B-4C32-AD49-F5B9C9A02DA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66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66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66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66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66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66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66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66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66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6600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C6600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C6600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C6600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C6600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CC6600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CC6600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CC6600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CC6600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Word_97_-_2003_Document2.doc"/><Relationship Id="rId3" Type="http://schemas.openxmlformats.org/officeDocument/2006/relationships/package" Target="../embeddings/Microsoft_Office_Word_Document1.docx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Office_Word_Document2.docx"/><Relationship Id="rId5" Type="http://schemas.openxmlformats.org/officeDocument/2006/relationships/image" Target="../media/image7.jpeg"/><Relationship Id="rId4" Type="http://schemas.openxmlformats.org/officeDocument/2006/relationships/hyperlink" Target="https://sites.google.com/site/putovanekrozproslost/?pli=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7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Office_Word_Document3.docx"/><Relationship Id="rId5" Type="http://schemas.openxmlformats.org/officeDocument/2006/relationships/oleObject" Target="../embeddings/oleObject1.bin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PowerPoint_97-2003_Presentation5.ppt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66" y="357166"/>
            <a:ext cx="6829444" cy="1143000"/>
          </a:xfrm>
        </p:spPr>
        <p:txBody>
          <a:bodyPr/>
          <a:lstStyle/>
          <a:p>
            <a:r>
              <a:rPr lang="sr-Cyrl-CS" altLang="en-US" sz="2400" dirty="0" smtClean="0">
                <a:solidFill>
                  <a:srgbClr val="336600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r>
              <a:rPr lang="en-US" altLang="en-US" dirty="0" smtClean="0">
                <a:solidFill>
                  <a:srgbClr val="336600"/>
                </a:solidFill>
                <a:latin typeface="Arial Black" pitchFamily="34" charset="0"/>
              </a:rPr>
              <a:t/>
            </a:r>
            <a:br>
              <a:rPr lang="en-US" altLang="en-US" dirty="0" smtClean="0">
                <a:solidFill>
                  <a:srgbClr val="336600"/>
                </a:solidFill>
                <a:latin typeface="Arial Black" pitchFamily="34" charset="0"/>
              </a:rPr>
            </a:br>
            <a:endParaRPr lang="en-US" dirty="0">
              <a:solidFill>
                <a:srgbClr val="336600"/>
              </a:solidFill>
            </a:endParaRPr>
          </a:p>
        </p:txBody>
      </p:sp>
      <p:pic>
        <p:nvPicPr>
          <p:cNvPr id="6" name="Picture 4" descr="gr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674664" cy="99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20" y="1314424"/>
            <a:ext cx="2543164" cy="4186278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  <a:buNone/>
            </a:pPr>
            <a:r>
              <a:rPr lang="sr-Cyrl-CS" altLang="en-US" sz="1600" b="1" dirty="0">
                <a:latin typeface="Times New Roman" pitchFamily="18" charset="0"/>
                <a:cs typeface="Times New Roman" pitchFamily="18" charset="0"/>
              </a:rPr>
              <a:t>Аутори</a:t>
            </a:r>
            <a:r>
              <a:rPr lang="sr-Latn-CS" altLang="en-US" sz="16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sr-Cyrl-CS" altLang="en-US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 eaLnBrk="1" hangingPunct="1">
              <a:spcBef>
                <a:spcPct val="20000"/>
              </a:spcBef>
              <a:buNone/>
            </a:pPr>
            <a:endParaRPr lang="sr-Cyrl-CS" alt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 eaLnBrk="1" hangingPunct="1">
              <a:spcBef>
                <a:spcPct val="20000"/>
              </a:spcBef>
              <a:buNone/>
            </a:pPr>
            <a:endParaRPr lang="sr-Cyrl-CS" alt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 eaLnBrk="1" hangingPunct="1">
              <a:spcBef>
                <a:spcPct val="20000"/>
              </a:spcBef>
              <a:buNone/>
            </a:pPr>
            <a:endParaRPr lang="sr-Cyrl-CS" alt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 eaLnBrk="1" hangingPunct="1">
              <a:spcBef>
                <a:spcPct val="20000"/>
              </a:spcBef>
              <a:buNone/>
            </a:pPr>
            <a:r>
              <a:rPr lang="sr-Cyrl-CS" altLang="en-US" sz="1600" b="1" dirty="0" smtClean="0">
                <a:latin typeface="Times New Roman" pitchFamily="18" charset="0"/>
                <a:cs typeface="Times New Roman" pitchFamily="18" charset="0"/>
              </a:rPr>
              <a:t>Наставни </a:t>
            </a:r>
            <a:r>
              <a:rPr lang="sr-Cyrl-CS" altLang="en-US" sz="1600" b="1" dirty="0">
                <a:latin typeface="Times New Roman" pitchFamily="18" charset="0"/>
                <a:cs typeface="Times New Roman" pitchFamily="18" charset="0"/>
              </a:rPr>
              <a:t>предмет</a:t>
            </a:r>
            <a:r>
              <a:rPr lang="en-US" altLang="en-US" sz="16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buNone/>
            </a:pPr>
            <a:endParaRPr lang="sr-Cyrl-CS" alt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 eaLnBrk="1" hangingPunct="1">
              <a:spcBef>
                <a:spcPct val="20000"/>
              </a:spcBef>
              <a:buNone/>
            </a:pPr>
            <a:r>
              <a:rPr lang="sr-Cyrl-CS" altLang="en-US" sz="1600" b="1" dirty="0" smtClean="0">
                <a:latin typeface="Times New Roman" pitchFamily="18" charset="0"/>
                <a:cs typeface="Times New Roman" pitchFamily="18" charset="0"/>
              </a:rPr>
              <a:t>Рад</a:t>
            </a:r>
            <a:r>
              <a:rPr lang="sr-Cyrl-CS" altLang="en-US" sz="16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buNone/>
            </a:pPr>
            <a:endParaRPr lang="sr-Cyrl-CS" alt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 eaLnBrk="1" hangingPunct="1">
              <a:spcBef>
                <a:spcPct val="20000"/>
              </a:spcBef>
              <a:buNone/>
            </a:pPr>
            <a:endParaRPr lang="sr-Cyrl-CS" alt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 eaLnBrk="1" hangingPunct="1">
              <a:spcBef>
                <a:spcPct val="20000"/>
              </a:spcBef>
              <a:buNone/>
            </a:pPr>
            <a:endParaRPr lang="sr-Cyrl-CS" altLang="en-US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 eaLnBrk="1" hangingPunct="1">
              <a:spcBef>
                <a:spcPct val="20000"/>
              </a:spcBef>
              <a:buNone/>
            </a:pPr>
            <a:r>
              <a:rPr lang="sr-Cyrl-CS" altLang="en-US" sz="1600" b="1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en-US" altLang="en-US" sz="16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buNone/>
            </a:pPr>
            <a:endParaRPr lang="sr-Cyrl-CS" alt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 eaLnBrk="1" hangingPunct="1">
              <a:spcBef>
                <a:spcPct val="20000"/>
              </a:spcBef>
              <a:buNone/>
            </a:pPr>
            <a:endParaRPr lang="sr-Cyrl-CS" alt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 eaLnBrk="1" hangingPunct="1">
              <a:spcBef>
                <a:spcPct val="20000"/>
              </a:spcBef>
              <a:buNone/>
            </a:pPr>
            <a:r>
              <a:rPr lang="sr-Cyrl-CS" altLang="en-US" sz="1600" b="1" dirty="0" smtClean="0">
                <a:latin typeface="Times New Roman" pitchFamily="18" charset="0"/>
                <a:cs typeface="Times New Roman" pitchFamily="18" charset="0"/>
              </a:rPr>
              <a:t>Узраст</a:t>
            </a:r>
            <a:r>
              <a:rPr lang="en-US" altLang="en-US" sz="16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altLang="en-U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altLang="en-U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en-US" alt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2857488" y="1285860"/>
            <a:ext cx="6143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Слађана Арнаутовић</a:t>
            </a:r>
            <a:r>
              <a:rPr lang="sr-Cyrl-C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професор разредне наставе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ОШ </a:t>
            </a: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Краљ Александар I  Карађорђевићˮ</a:t>
            </a: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, Ј</a:t>
            </a:r>
            <a:r>
              <a:rPr lang="sr-Cyrl-CS" sz="1400" dirty="0" smtClean="0">
                <a:latin typeface="Times New Roman" pitchFamily="18" charset="0"/>
                <a:cs typeface="Times New Roman" pitchFamily="18" charset="0"/>
              </a:rPr>
              <a:t>адранска Лешница 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sr-Cyrl-CS" sz="1400" b="1" dirty="0" smtClean="0">
                <a:latin typeface="Times New Roman" pitchFamily="18" charset="0"/>
                <a:cs typeface="Times New Roman" pitchFamily="18" charset="0"/>
              </a:rPr>
              <a:t>Владан Арнаутовић</a:t>
            </a:r>
            <a:r>
              <a:rPr lang="sr-Cyrl-C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професор разредне наставе                         </a:t>
            </a:r>
          </a:p>
          <a:p>
            <a:pPr marL="342900" indent="-34290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ОШ „Краљ Александар I  Карађорђевићˮ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1400" dirty="0" smtClean="0">
                <a:latin typeface="Times New Roman" pitchFamily="18" charset="0"/>
                <a:cs typeface="Times New Roman" pitchFamily="18" charset="0"/>
              </a:rPr>
              <a:t>Јадранска Лешница 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57488" y="2500306"/>
            <a:ext cx="5857916" cy="2997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0000"/>
              </a:spcBef>
            </a:pPr>
            <a:r>
              <a:rPr lang="sr-Cyrl-CS" altLang="en-US" sz="1600" b="1" dirty="0" smtClean="0">
                <a:latin typeface="Times New Roman" pitchFamily="18" charset="0"/>
                <a:cs typeface="Times New Roman" pitchFamily="18" charset="0"/>
              </a:rPr>
              <a:t>Природа и друштво, Српски језик, Од играчке до рачунара </a:t>
            </a:r>
            <a:endParaRPr lang="en-US" alt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alt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RS" alt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“ДА СЕ НЕ ЗАБОРАВИ”</a:t>
            </a:r>
            <a:endParaRPr lang="sr-Cyrl-CS" alt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sr-Cyrl-CS" alt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alt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RS" altLang="en-US" b="1" dirty="0" smtClean="0">
                <a:latin typeface="Times New Roman" pitchFamily="18" charset="0"/>
                <a:cs typeface="Times New Roman" pitchFamily="18" charset="0"/>
              </a:rPr>
              <a:t>Образовне игре у настави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sr-Cyrl-RS" alt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sr-Cyrl-RS" alt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RS" altLang="en-US" b="1" dirty="0" smtClean="0">
                <a:latin typeface="Times New Roman" pitchFamily="18" charset="0"/>
                <a:cs typeface="Times New Roman" pitchFamily="18" charset="0"/>
              </a:rPr>
              <a:t>Четврти разред</a:t>
            </a:r>
            <a:endParaRPr lang="en-US" alt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928794" y="5786454"/>
            <a:ext cx="1655763" cy="935037"/>
          </a:xfrm>
          <a:prstGeom prst="wedgeRoundRectCallout">
            <a:avLst>
              <a:gd name="adj1" fmla="val -74352"/>
              <a:gd name="adj2" fmla="val -26060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altLang="en-U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altLang="en-US" sz="1200">
                <a:latin typeface="Verdana" pitchFamily="34" charset="0"/>
              </a:rPr>
              <a:t>Word </a:t>
            </a:r>
            <a:r>
              <a:rPr lang="sr-Cyrl-CS" altLang="en-US" sz="1200">
                <a:latin typeface="Verdana" pitchFamily="34" charset="0"/>
              </a:rPr>
              <a:t>документу!</a:t>
            </a:r>
            <a:endParaRPr lang="en-US" altLang="en-US" sz="1200">
              <a:latin typeface="Verdana" pitchFamily="34" charset="0"/>
            </a:endParaRP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6500826" y="5214950"/>
            <a:ext cx="2411412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sr-Cyrl-CS" altLang="en-US" sz="1600" b="1" dirty="0">
                <a:latin typeface="Times New Roman" pitchFamily="18" charset="0"/>
                <a:cs typeface="Times New Roman" pitchFamily="18" charset="0"/>
              </a:rPr>
              <a:t>Креативна школа 2013/14.</a:t>
            </a:r>
            <a:endParaRPr lang="en-US" alt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42909" y="5429264"/>
          <a:ext cx="1083735" cy="914401"/>
        </p:xfrm>
        <a:graphic>
          <a:graphicData uri="http://schemas.openxmlformats.org/presentationml/2006/ole">
            <p:oleObj spid="_x0000_s20481" name="Document" showAsIcon="1" r:id="rId4" imgW="914400" imgH="77148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654032"/>
          </a:xfrm>
        </p:spPr>
        <p:txBody>
          <a:bodyPr/>
          <a:lstStyle/>
          <a:p>
            <a:pPr algn="l"/>
            <a:r>
              <a:rPr lang="sr-Cyrl-RS" sz="2800" dirty="0" smtClean="0">
                <a:solidFill>
                  <a:srgbClr val="336600"/>
                </a:solidFill>
                <a:latin typeface="Cambria" pitchFamily="18" charset="0"/>
              </a:rPr>
              <a:t>                   </a:t>
            </a:r>
            <a:br>
              <a:rPr lang="sr-Cyrl-RS" sz="2800" dirty="0" smtClean="0">
                <a:solidFill>
                  <a:srgbClr val="336600"/>
                </a:solidFill>
                <a:latin typeface="Cambria" pitchFamily="18" charset="0"/>
              </a:rPr>
            </a:br>
            <a:r>
              <a:rPr lang="sr-Cyrl-RS" sz="2800" dirty="0" smtClean="0">
                <a:solidFill>
                  <a:srgbClr val="336600"/>
                </a:solidFill>
                <a:latin typeface="Cambria" pitchFamily="18" charset="0"/>
              </a:rPr>
              <a:t>                        ПРИРОДА И ДРУШТВО</a:t>
            </a:r>
            <a:r>
              <a:rPr lang="sr-Latn-RS" sz="2800" dirty="0" smtClean="0">
                <a:solidFill>
                  <a:srgbClr val="336600"/>
                </a:solidFill>
                <a:latin typeface="Cambria" pitchFamily="18" charset="0"/>
              </a:rPr>
              <a:t/>
            </a:r>
            <a:br>
              <a:rPr lang="sr-Latn-RS" sz="2800" dirty="0" smtClean="0">
                <a:solidFill>
                  <a:srgbClr val="336600"/>
                </a:solidFill>
                <a:latin typeface="Cambria" pitchFamily="18" charset="0"/>
              </a:rPr>
            </a:br>
            <a:r>
              <a:rPr lang="sr-Cyrl-RS" sz="2800" dirty="0" smtClean="0">
                <a:solidFill>
                  <a:srgbClr val="6600FF"/>
                </a:solidFill>
                <a:latin typeface="Cambria" pitchFamily="18" charset="0"/>
              </a:rPr>
              <a:t>                    АКТИВНОСТИ УЧЕНИКА</a:t>
            </a:r>
            <a:r>
              <a:rPr lang="sr-Cyrl-R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mbria" pitchFamily="18" charset="0"/>
              </a:rPr>
              <a:t/>
            </a:r>
            <a:br>
              <a:rPr lang="sr-Cyrl-R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mbria" pitchFamily="18" charset="0"/>
              </a:rPr>
            </a:br>
            <a:r>
              <a:rPr lang="sr-Cyrl-R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br>
              <a:rPr lang="sr-Cyrl-R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mbria" pitchFamily="18" charset="0"/>
              </a:rPr>
            </a:b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071538" y="3071810"/>
          <a:ext cx="1500198" cy="1265792"/>
        </p:xfrm>
        <a:graphic>
          <a:graphicData uri="http://schemas.openxmlformats.org/presentationml/2006/ole">
            <p:oleObj spid="_x0000_s19461" name="Document" showAsIcon="1" r:id="rId3" imgW="914400" imgH="771480" progId="Word.Document.12">
              <p:embed/>
            </p:oleObj>
          </a:graphicData>
        </a:graphic>
      </p:graphicFrame>
      <p:sp>
        <p:nvSpPr>
          <p:cNvPr id="15" name="Rectangle 14">
            <a:hlinkClick r:id="rId4"/>
          </p:cNvPr>
          <p:cNvSpPr/>
          <p:nvPr/>
        </p:nvSpPr>
        <p:spPr>
          <a:xfrm>
            <a:off x="2857488" y="4357694"/>
            <a:ext cx="3071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https://sites.google.com/site/putovanekrozproslost/?pli=1</a:t>
            </a:r>
            <a:endParaRPr lang="en-US" dirty="0"/>
          </a:p>
        </p:txBody>
      </p:sp>
      <p:pic>
        <p:nvPicPr>
          <p:cNvPr id="16" name="Picture 15" descr="800x600_plakat-Safar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992" y="2643182"/>
            <a:ext cx="2143383" cy="1522794"/>
          </a:xfrm>
          <a:prstGeom prst="rect">
            <a:avLst/>
          </a:prstGeom>
        </p:spPr>
      </p:pic>
      <p:sp>
        <p:nvSpPr>
          <p:cNvPr id="17" name="Rectangle 16">
            <a:hlinkClick r:id="rId4"/>
          </p:cNvPr>
          <p:cNvSpPr/>
          <p:nvPr/>
        </p:nvSpPr>
        <p:spPr>
          <a:xfrm>
            <a:off x="3286116" y="5000636"/>
            <a:ext cx="24288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1200" dirty="0" smtClean="0"/>
              <a:t>    Десни клик -</a:t>
            </a:r>
            <a:r>
              <a:rPr lang="sr-Latn-RS" sz="1200" dirty="0" smtClean="0"/>
              <a:t>Open Hyperlink</a:t>
            </a:r>
            <a:r>
              <a:rPr lang="sr-Cyrl-RS" sz="1200" dirty="0" smtClean="0"/>
              <a:t> </a:t>
            </a:r>
            <a:endParaRPr lang="en-US" sz="1200" dirty="0"/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2928926" y="1857364"/>
            <a:ext cx="2928958" cy="5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3000364" y="1928802"/>
            <a:ext cx="2643206" cy="500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00166" y="1142984"/>
            <a:ext cx="5786478" cy="1357322"/>
          </a:xfrm>
          <a:prstGeom prst="rect">
            <a:avLst/>
          </a:prstGeom>
          <a:solidFill>
            <a:srgbClr val="CCCC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RS" dirty="0" smtClean="0"/>
          </a:p>
          <a:p>
            <a:pPr algn="ctr"/>
            <a:r>
              <a:rPr lang="sr-Cyrl-RS" b="1" dirty="0" smtClean="0"/>
              <a:t> “ ЛАНАЦ ЗНАЊА”</a:t>
            </a:r>
          </a:p>
          <a:p>
            <a:pPr algn="ctr"/>
            <a:r>
              <a:rPr lang="sr-Cyrl-RS" b="1" dirty="0" smtClean="0"/>
              <a:t> “ПУТОВАЊЕ КРОЗ ПРОШЛОСТ”</a:t>
            </a:r>
            <a:endParaRPr lang="sr-Latn-RS" b="1" dirty="0" smtClean="0"/>
          </a:p>
          <a:p>
            <a:pPr algn="ctr"/>
            <a:r>
              <a:rPr lang="sr-Latn-RS" b="1" dirty="0" smtClean="0"/>
              <a:t>“</a:t>
            </a:r>
            <a:r>
              <a:rPr lang="sr-Cyrl-RS" b="1" dirty="0" smtClean="0"/>
              <a:t>ПРОВЕРА ЗНАЊА - </a:t>
            </a:r>
            <a:r>
              <a:rPr lang="en-US" b="1" dirty="0" smtClean="0"/>
              <a:t> </a:t>
            </a:r>
            <a:r>
              <a:rPr lang="sr-Cyrl-RS" b="1" smtClean="0"/>
              <a:t>ВЕБ СТРАНА БР.5”</a:t>
            </a:r>
            <a:endParaRPr lang="sr-Cyrl-RS" b="1" dirty="0" smtClean="0"/>
          </a:p>
          <a:p>
            <a:pPr algn="ctr"/>
            <a:r>
              <a:rPr lang="sr-Cyrl-RS" b="1" dirty="0" smtClean="0"/>
              <a:t>“ИЗАБЕРИ И УРАДИ</a:t>
            </a:r>
            <a:r>
              <a:rPr lang="sr-Cyrl-RS" dirty="0" smtClean="0"/>
              <a:t>”</a:t>
            </a:r>
          </a:p>
          <a:p>
            <a:pPr algn="ctr"/>
            <a:endParaRPr lang="sr-Cyrl-RS" dirty="0" smtClean="0"/>
          </a:p>
          <a:p>
            <a:pPr algn="ctr"/>
            <a:endParaRPr lang="en-US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7358082" y="3000372"/>
          <a:ext cx="1270009" cy="1071570"/>
        </p:xfrm>
        <a:graphic>
          <a:graphicData uri="http://schemas.openxmlformats.org/presentationml/2006/ole">
            <p:oleObj spid="_x0000_s19465" name="Document" showAsIcon="1" r:id="rId6" imgW="914400" imgH="771480" progId="Word.Document.12">
              <p:embed/>
            </p:oleObj>
          </a:graphicData>
        </a:graphic>
      </p:graphicFrame>
      <p:pic>
        <p:nvPicPr>
          <p:cNvPr id="22" name="Picture 21" descr="computer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5852" y="1428736"/>
            <a:ext cx="1142996" cy="1038221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214414" y="4857760"/>
          <a:ext cx="1354676" cy="1143008"/>
        </p:xfrm>
        <a:graphic>
          <a:graphicData uri="http://schemas.openxmlformats.org/presentationml/2006/ole">
            <p:oleObj spid="_x0000_s19467" name="Document" showAsIcon="1" r:id="rId8" imgW="914400" imgH="77148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2285992"/>
            <a:ext cx="7286644" cy="1143000"/>
          </a:xfrm>
        </p:spPr>
        <p:txBody>
          <a:bodyPr/>
          <a:lstStyle/>
          <a:p>
            <a:r>
              <a:rPr lang="sr-Cyrl-RS" dirty="0" smtClean="0">
                <a:solidFill>
                  <a:srgbClr val="0070C0"/>
                </a:solidFill>
              </a:rPr>
              <a:t>УЧИМО ДА УЧИМО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Content Placeholder 3" descr="P62511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2012" t="28790" r="3028" b="20733"/>
          <a:stretch>
            <a:fillRect/>
          </a:stretch>
        </p:blipFill>
        <p:spPr>
          <a:xfrm>
            <a:off x="1928794" y="3857628"/>
            <a:ext cx="2886095" cy="1457624"/>
          </a:xfrm>
          <a:ln w="28575">
            <a:solidFill>
              <a:srgbClr val="7030A0"/>
            </a:solidFill>
          </a:ln>
        </p:spPr>
      </p:pic>
      <p:pic>
        <p:nvPicPr>
          <p:cNvPr id="8" name="Picture 7" descr="C:\Users\x\Desktop\P6251161.JPG"/>
          <p:cNvPicPr/>
          <p:nvPr/>
        </p:nvPicPr>
        <p:blipFill>
          <a:blip r:embed="rId3" cstate="print"/>
          <a:srcRect l="7853" b="11752"/>
          <a:stretch>
            <a:fillRect/>
          </a:stretch>
        </p:blipFill>
        <p:spPr bwMode="auto">
          <a:xfrm>
            <a:off x="6072198" y="571480"/>
            <a:ext cx="2602678" cy="1357322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071570"/>
          </a:xfrm>
        </p:spPr>
        <p:txBody>
          <a:bodyPr/>
          <a:lstStyle/>
          <a:p>
            <a:r>
              <a:rPr lang="sr-Cyrl-RS" sz="2800" dirty="0" smtClean="0">
                <a:latin typeface="Cambria" pitchFamily="18" charset="0"/>
              </a:rPr>
              <a:t>СРПСКИ ЈЕЗИК</a:t>
            </a:r>
            <a:br>
              <a:rPr lang="sr-Cyrl-RS" sz="2800" dirty="0" smtClean="0">
                <a:latin typeface="Cambria" pitchFamily="18" charset="0"/>
              </a:rPr>
            </a:br>
            <a:r>
              <a:rPr lang="sr-Cyrl-RS" sz="2800" dirty="0" smtClean="0">
                <a:solidFill>
                  <a:srgbClr val="6600FF"/>
                </a:solidFill>
                <a:latin typeface="Cambria" pitchFamily="18" charset="0"/>
              </a:rPr>
              <a:t> АКТИВНОСТИ УЧЕНИКА </a:t>
            </a:r>
            <a:r>
              <a:rPr lang="sr-Cyrl-RS" dirty="0" smtClean="0"/>
              <a:t/>
            </a:r>
            <a:br>
              <a:rPr lang="sr-Cyrl-RS" dirty="0" smtClean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00166" y="1285860"/>
            <a:ext cx="5786478" cy="1000132"/>
          </a:xfrm>
          <a:prstGeom prst="rect">
            <a:avLst/>
          </a:prstGeom>
          <a:solidFill>
            <a:srgbClr val="CCCC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RS" dirty="0" smtClean="0"/>
          </a:p>
          <a:p>
            <a:pPr algn="ctr"/>
            <a:r>
              <a:rPr lang="sr-Cyrl-RS" b="1" dirty="0" smtClean="0"/>
              <a:t> </a:t>
            </a:r>
          </a:p>
          <a:p>
            <a:pPr algn="ctr"/>
            <a:endParaRPr lang="sr-Cyrl-RS" b="1" dirty="0" smtClean="0"/>
          </a:p>
          <a:p>
            <a:pPr algn="ctr"/>
            <a:r>
              <a:rPr lang="sr-Cyrl-RS" b="1" dirty="0" smtClean="0"/>
              <a:t>“СПОЈ ПАРОВЕ ”</a:t>
            </a:r>
          </a:p>
          <a:p>
            <a:pPr algn="ctr"/>
            <a:r>
              <a:rPr lang="sr-Cyrl-RS" b="1" dirty="0" smtClean="0"/>
              <a:t> “БИНГО”</a:t>
            </a:r>
            <a:endParaRPr lang="sr-Latn-RS" b="1" dirty="0" smtClean="0"/>
          </a:p>
          <a:p>
            <a:pPr algn="ctr"/>
            <a:r>
              <a:rPr lang="sr-Latn-RS" b="1" dirty="0" smtClean="0"/>
              <a:t>“</a:t>
            </a:r>
            <a:r>
              <a:rPr lang="sr-Cyrl-RS" b="1" dirty="0" smtClean="0"/>
              <a:t>СЛАГАЛИЦА”</a:t>
            </a:r>
          </a:p>
          <a:p>
            <a:pPr algn="ctr"/>
            <a:endParaRPr lang="sr-Cyrl-RS" dirty="0" smtClean="0"/>
          </a:p>
          <a:p>
            <a:pPr algn="ctr"/>
            <a:endParaRPr lang="sr-Cyrl-RS" dirty="0" smtClean="0"/>
          </a:p>
          <a:p>
            <a:pPr algn="ctr"/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ChangeAspect="1"/>
          </p:cNvGraphicFramePr>
          <p:nvPr>
            <p:ph sz="half" idx="2"/>
          </p:nvPr>
        </p:nvGraphicFramePr>
        <p:xfrm>
          <a:off x="6072198" y="2857496"/>
          <a:ext cx="2201348" cy="1857388"/>
        </p:xfrm>
        <a:graphic>
          <a:graphicData uri="http://schemas.openxmlformats.org/presentationml/2006/ole">
            <p:oleObj spid="_x0000_s34819" name="Document" showAsIcon="1" r:id="rId3" imgW="914400" imgH="771480" progId="Word.Document.8">
              <p:embed/>
            </p:oleObj>
          </a:graphicData>
        </a:graphic>
      </p:graphicFrame>
      <p:pic>
        <p:nvPicPr>
          <p:cNvPr id="10" name="Picture 9" descr="P5261000.JPG"/>
          <p:cNvPicPr>
            <a:picLocks noChangeAspect="1"/>
          </p:cNvPicPr>
          <p:nvPr/>
        </p:nvPicPr>
        <p:blipFill>
          <a:blip r:embed="rId4" cstate="print"/>
          <a:srcRect t="13072" r="27451"/>
          <a:stretch>
            <a:fillRect/>
          </a:stretch>
        </p:blipFill>
        <p:spPr>
          <a:xfrm>
            <a:off x="3500430" y="2428868"/>
            <a:ext cx="1797252" cy="1615082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786050" y="4500570"/>
          <a:ext cx="1778012" cy="1500198"/>
        </p:xfrm>
        <a:graphic>
          <a:graphicData uri="http://schemas.openxmlformats.org/presentationml/2006/ole">
            <p:oleObj spid="_x0000_s34821" name="Packager Shell Object" showAsIcon="1" r:id="rId5" imgW="914400" imgH="771480" progId="Package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4357686" y="4429132"/>
          <a:ext cx="1928826" cy="1627447"/>
        </p:xfrm>
        <a:graphic>
          <a:graphicData uri="http://schemas.openxmlformats.org/presentationml/2006/ole">
            <p:oleObj spid="_x0000_s34822" name="Document" showAsIcon="1" r:id="rId6" imgW="914400" imgH="771480" progId="Word.Document.12">
              <p:embed/>
            </p:oleObj>
          </a:graphicData>
        </a:graphic>
      </p:graphicFrame>
      <p:graphicFrame>
        <p:nvGraphicFramePr>
          <p:cNvPr id="14" name="Content Placeholder 13"/>
          <p:cNvGraphicFramePr>
            <a:graphicFrameLocks noChangeAspect="1"/>
          </p:cNvGraphicFramePr>
          <p:nvPr>
            <p:ph sz="half" idx="1"/>
          </p:nvPr>
        </p:nvGraphicFramePr>
        <p:xfrm>
          <a:off x="857224" y="4214818"/>
          <a:ext cx="1714512" cy="1446620"/>
        </p:xfrm>
        <a:graphic>
          <a:graphicData uri="http://schemas.openxmlformats.org/presentationml/2006/ole">
            <p:oleObj spid="_x0000_s34823" name="Document" showAsIcon="1" r:id="rId7" imgW="914400" imgH="77148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24" y="571480"/>
            <a:ext cx="2686040" cy="4857785"/>
          </a:xfrm>
        </p:spPr>
        <p:txBody>
          <a:bodyPr/>
          <a:lstStyle/>
          <a:p>
            <a:pPr lvl="0" algn="ctr"/>
            <a:r>
              <a:rPr lang="sr-Cyrl-CS" sz="1600" b="1" i="1" dirty="0" smtClean="0"/>
              <a:t>ХИМНА ШКОЛЕ</a:t>
            </a:r>
          </a:p>
          <a:p>
            <a:pPr lvl="0"/>
            <a:endParaRPr lang="sr-Cyrl-CS" b="1" dirty="0" smtClean="0"/>
          </a:p>
          <a:p>
            <a:pPr lvl="0" algn="ctr"/>
            <a:r>
              <a:rPr lang="sr-Cyrl-CS" sz="1600" b="1" dirty="0" smtClean="0"/>
              <a:t>ПОДНО СЛАВНОГ ЦЕРА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У ДОЛИНИ ЈАДРА,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СТОЈИ ИМЕ ДИЧНО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КРАЉА АЛЕКСАНДРА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 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ИМЕ ВЕЛИКАНА,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КРАЉА АЛЕКСАНДРА,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ПОНОС ЈЕ И ДИКА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СРБА СА БАЛКАНА.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 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ИМЕ СЛАВНОГ КРАЉА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НАША ШКОЛА НОСИ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СВАКО КО ЈЕ КРОЗ 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ЊУ ПРОШ'О ТИМЕ </a:t>
            </a:r>
            <a:endParaRPr lang="en-US" sz="1600" dirty="0" smtClean="0"/>
          </a:p>
          <a:p>
            <a:pPr lvl="0" algn="ctr"/>
            <a:r>
              <a:rPr lang="sr-Cyrl-CS" sz="1600" b="1" dirty="0" smtClean="0"/>
              <a:t>СЕ ПОНОСИ</a:t>
            </a:r>
            <a:endParaRPr lang="en-US" sz="1600" dirty="0" smtClean="0"/>
          </a:p>
          <a:p>
            <a:pPr lvl="0"/>
            <a:endParaRPr lang="sr-Cyrl-CS" b="1" dirty="0" smtClean="0"/>
          </a:p>
          <a:p>
            <a:endParaRPr lang="en-US" dirty="0"/>
          </a:p>
        </p:txBody>
      </p:sp>
      <p:pic>
        <p:nvPicPr>
          <p:cNvPr id="35842" name="Picture 2" descr="D:\vladin hd\Stare stvari sa C diska\My Pictures\ččččččč\ččččččč 2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9021" t="2805" r="25317" b="56700"/>
          <a:stretch>
            <a:fillRect/>
          </a:stretch>
        </p:blipFill>
        <p:spPr bwMode="auto">
          <a:xfrm>
            <a:off x="5143504" y="2214554"/>
            <a:ext cx="2293764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sr-Cyrl-RS" sz="2400" dirty="0" smtClean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rPr>
              <a:t>ОД ИГРАЧКЕ ДО РАЧУНАРА</a:t>
            </a:r>
            <a:r>
              <a:rPr lang="sr-Cyrl-RS" sz="3600" dirty="0" smtClean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3600" dirty="0" smtClean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solidFill>
                <a:srgbClr val="33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Object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28992" y="2786058"/>
          <a:ext cx="1399656" cy="1180959"/>
        </p:xfrm>
        <a:graphic>
          <a:graphicData uri="http://schemas.openxmlformats.org/presentationml/2006/ole">
            <p:oleObj spid="_x0000_s17416" name="Presentation" showAsIcon="1" r:id="rId3" imgW="914400" imgH="771480" progId="PowerPoint.Show.8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2285984" y="500042"/>
            <a:ext cx="5929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sz="2400" b="1" dirty="0" smtClean="0">
                <a:solidFill>
                  <a:srgbClr val="6600FF"/>
                </a:solidFill>
                <a:latin typeface="Cambria" pitchFamily="18" charset="0"/>
              </a:rPr>
              <a:t>АКТИВНОСТИ УЧЕНИКА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2214546" y="1214422"/>
            <a:ext cx="3929090" cy="1428760"/>
          </a:xfrm>
          <a:prstGeom prst="rect">
            <a:avLst/>
          </a:prstGeom>
          <a:solidFill>
            <a:srgbClr val="CCCC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Latn-RS" b="1" dirty="0" smtClean="0">
                <a:latin typeface="Times New Roman" pitchFamily="18" charset="0"/>
                <a:cs typeface="Times New Roman" pitchFamily="18" charset="0"/>
              </a:rPr>
              <a:t>MOUSE MISCHIEF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– “НЕСТАШНИ МИШЕВИ “ “ПОГОДИ КО ЈЕ” </a:t>
            </a:r>
          </a:p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КРЕИРАМО ПРЕЗЕНТАЦИЈЕ</a:t>
            </a:r>
            <a:endParaRPr lang="sr-Cyrl-RS" b="1" dirty="0" smtClean="0"/>
          </a:p>
          <a:p>
            <a:pPr algn="ctr"/>
            <a:endParaRPr lang="sr-Cyrl-RS" dirty="0" smtClean="0"/>
          </a:p>
          <a:p>
            <a:pPr algn="ctr"/>
            <a:endParaRPr lang="sr-Cyrl-RS" dirty="0" smtClean="0"/>
          </a:p>
          <a:p>
            <a:pPr algn="ctr"/>
            <a:endParaRPr lang="en-US" dirty="0"/>
          </a:p>
        </p:txBody>
      </p:sp>
      <p:pic>
        <p:nvPicPr>
          <p:cNvPr id="14" name="Picture 13" descr="P52810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1285860"/>
            <a:ext cx="1365669" cy="1143008"/>
          </a:xfrm>
          <a:prstGeom prst="rect">
            <a:avLst/>
          </a:prstGeom>
        </p:spPr>
      </p:pic>
      <p:pic>
        <p:nvPicPr>
          <p:cNvPr id="15" name="Picture 14" descr="P5261019.JPG"/>
          <p:cNvPicPr>
            <a:picLocks noChangeAspect="1"/>
          </p:cNvPicPr>
          <p:nvPr/>
        </p:nvPicPr>
        <p:blipFill>
          <a:blip r:embed="rId5" cstate="print"/>
          <a:srcRect t="3175" b="11110"/>
          <a:stretch>
            <a:fillRect/>
          </a:stretch>
        </p:blipFill>
        <p:spPr>
          <a:xfrm>
            <a:off x="6357950" y="1285860"/>
            <a:ext cx="2317379" cy="1357322"/>
          </a:xfrm>
          <a:prstGeom prst="rect">
            <a:avLst/>
          </a:prstGeom>
        </p:spPr>
      </p:pic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3786182" y="4357694"/>
            <a:ext cx="4900618" cy="1768469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11156"/>
          </a:xfrm>
        </p:spPr>
        <p:txBody>
          <a:bodyPr/>
          <a:lstStyle/>
          <a:p>
            <a:r>
              <a:rPr lang="sr-Cyrl-RS" sz="4000" dirty="0" smtClean="0">
                <a:solidFill>
                  <a:srgbClr val="6600FF"/>
                </a:solidFill>
              </a:rPr>
              <a:t>ОВАКО ЈЕ СВЕ ИЗГЛЕДАЛО</a:t>
            </a:r>
            <a:endParaRPr lang="en-US" sz="4000" dirty="0">
              <a:solidFill>
                <a:srgbClr val="6600FF"/>
              </a:solidFill>
            </a:endParaRPr>
          </a:p>
        </p:txBody>
      </p:sp>
      <p:pic>
        <p:nvPicPr>
          <p:cNvPr id="6" name="Picture 5" descr="P5261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928670"/>
            <a:ext cx="3532934" cy="2286016"/>
          </a:xfrm>
          <a:prstGeom prst="rect">
            <a:avLst/>
          </a:prstGeom>
        </p:spPr>
      </p:pic>
      <p:pic>
        <p:nvPicPr>
          <p:cNvPr id="7" name="Picture 6" descr="P5261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3429000"/>
            <a:ext cx="2707074" cy="1928826"/>
          </a:xfrm>
          <a:prstGeom prst="rect">
            <a:avLst/>
          </a:prstGeom>
        </p:spPr>
      </p:pic>
      <p:pic>
        <p:nvPicPr>
          <p:cNvPr id="8" name="Picture 7" descr="P52610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857232"/>
            <a:ext cx="3143272" cy="2357454"/>
          </a:xfrm>
          <a:prstGeom prst="rect">
            <a:avLst/>
          </a:prstGeom>
        </p:spPr>
      </p:pic>
      <p:pic>
        <p:nvPicPr>
          <p:cNvPr id="9" name="Picture 8" descr="P6291211.JPG"/>
          <p:cNvPicPr>
            <a:picLocks noChangeAspect="1"/>
          </p:cNvPicPr>
          <p:nvPr/>
        </p:nvPicPr>
        <p:blipFill>
          <a:blip r:embed="rId5" cstate="print"/>
          <a:srcRect l="2778" t="3704" r="5554" b="11110"/>
          <a:stretch>
            <a:fillRect/>
          </a:stretch>
        </p:blipFill>
        <p:spPr>
          <a:xfrm>
            <a:off x="571472" y="3429000"/>
            <a:ext cx="3286148" cy="1941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27">
  <a:themeElements>
    <a:clrScheme name="Presentation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Презентация27</Template>
  <TotalTime>4833</TotalTime>
  <Words>177</Words>
  <Application>Microsoft Office PowerPoint</Application>
  <PresentationFormat>On-screen Show (4:3)</PresentationFormat>
  <Paragraphs>72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Презентация27</vt:lpstr>
      <vt:lpstr>Document</vt:lpstr>
      <vt:lpstr>Packager Shell Object</vt:lpstr>
      <vt:lpstr>Presentation</vt:lpstr>
      <vt:lpstr>Завод за унапређивање образовања и васпитања </vt:lpstr>
      <vt:lpstr>                                            ПРИРОДА И ДРУШТВО                     АКТИВНОСТИ УЧЕНИКА   </vt:lpstr>
      <vt:lpstr>УЧИМО ДА УЧИМО</vt:lpstr>
      <vt:lpstr>СРПСКИ ЈЕЗИК  АКТИВНОСТИ УЧЕНИКА  </vt:lpstr>
      <vt:lpstr>Slide 5</vt:lpstr>
      <vt:lpstr>ОД ИГРАЧКЕ ДО РАЧУНАРА </vt:lpstr>
      <vt:lpstr>ОВАКО ЈЕ СВЕ ИЗГЛЕДАЛО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Завод за унапређивање образовања и васпитања</dc:title>
  <dc:creator>x</dc:creator>
  <cp:lastModifiedBy>x</cp:lastModifiedBy>
  <cp:revision>461</cp:revision>
  <dcterms:created xsi:type="dcterms:W3CDTF">2014-05-23T19:49:48Z</dcterms:created>
  <dcterms:modified xsi:type="dcterms:W3CDTF">2014-06-29T22:26:29Z</dcterms:modified>
</cp:coreProperties>
</file>