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03" r:id="rId3"/>
    <p:sldId id="271" r:id="rId4"/>
    <p:sldId id="304" r:id="rId5"/>
    <p:sldId id="305" r:id="rId6"/>
    <p:sldId id="272" r:id="rId7"/>
    <p:sldId id="280" r:id="rId8"/>
    <p:sldId id="306" r:id="rId9"/>
    <p:sldId id="273" r:id="rId10"/>
    <p:sldId id="274" r:id="rId11"/>
    <p:sldId id="275" r:id="rId12"/>
    <p:sldId id="276" r:id="rId13"/>
    <p:sldId id="281" r:id="rId14"/>
    <p:sldId id="277" r:id="rId15"/>
    <p:sldId id="278" r:id="rId16"/>
    <p:sldId id="279" r:id="rId17"/>
    <p:sldId id="282" r:id="rId18"/>
    <p:sldId id="284" r:id="rId19"/>
    <p:sldId id="285" r:id="rId20"/>
    <p:sldId id="286" r:id="rId21"/>
    <p:sldId id="291" r:id="rId22"/>
    <p:sldId id="298" r:id="rId23"/>
    <p:sldId id="297" r:id="rId24"/>
    <p:sldId id="296" r:id="rId25"/>
    <p:sldId id="295" r:id="rId26"/>
    <p:sldId id="294" r:id="rId27"/>
    <p:sldId id="293" r:id="rId28"/>
    <p:sldId id="288" r:id="rId29"/>
    <p:sldId id="289" r:id="rId30"/>
    <p:sldId id="290" r:id="rId31"/>
    <p:sldId id="299" r:id="rId32"/>
    <p:sldId id="300" r:id="rId33"/>
    <p:sldId id="301" r:id="rId34"/>
    <p:sldId id="302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F5E3F-743F-428A-A902-2BB53338EA21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F85C-2B19-4655-AB84-3F6911FC5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73837-E839-456D-8967-6D19993DEFAF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A23BB-D776-414A-8EF3-39F6366DB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71501-D570-42E3-B329-CDC72989FC6B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401A-48CB-4418-BEB6-4978BDBF7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1ECAB-0EC8-461F-BBAE-B59F43A0562A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09542-04FD-4A62-B57A-A522F46B0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DA903-A7EC-4C7F-961A-D877FAD34258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F34C0-1600-4D3F-85B8-203D93D962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D79FF-CCFC-481D-BB29-0DB48862BD44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5E1A0-1DE8-4D58-A163-E29534005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16456-3167-4A51-8F33-B8872A9EF720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1C7F-9316-420D-9197-8B5F56EE63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6CF0F-457E-47A7-8CA8-12D8E215BE7D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985E6-ECC3-40D5-BCC5-337D3CA8E8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A108A-DB71-488D-A083-8C8EAD2EBD72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C360-B8C2-4DF0-B0AE-237051CAD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AAA76-A14D-4C2C-BD27-4D1951BC1F02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B4928-124B-46DB-802D-79BA11EF4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A686F-5199-44C6-9EFC-0A3874BFDE5C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7A84E-5BD9-41D9-A3D4-4A57F5554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887EAA-5D5B-4D1B-B8EE-7944E78C3EF8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DFA8BE-1C4B-42EA-82B2-A24477475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oleObject" Target="../embeddings/Microsoft_Office_Word_97_-_2003_Document2.doc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Word_97_-_2003_Document4.doc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Word_97_-_2003_Document6.doc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Cyrl-CS" altLang="en-US" sz="2800" dirty="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solidFill>
                  <a:schemeClr val="bg1"/>
                </a:solidFill>
                <a:latin typeface="+mn-lt"/>
              </a:rPr>
              <a:t>Аутори</a:t>
            </a:r>
            <a:r>
              <a:rPr lang="sr-Latn-CS" altLang="en-US" sz="2000" b="1" dirty="0">
                <a:solidFill>
                  <a:schemeClr val="bg1"/>
                </a:solidFill>
                <a:latin typeface="+mn-lt"/>
              </a:rPr>
              <a:t>:</a:t>
            </a:r>
            <a:endParaRPr lang="sr-Cyrl-CS" altLang="en-US" sz="2000" b="1" dirty="0">
              <a:solidFill>
                <a:schemeClr val="bg1"/>
              </a:solidFill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solidFill>
                <a:schemeClr val="bg1"/>
              </a:solidFill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solidFill>
                <a:schemeClr val="bg1"/>
              </a:solidFill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solidFill>
                  <a:schemeClr val="bg1"/>
                </a:solidFill>
                <a:latin typeface="+mn-lt"/>
              </a:rPr>
              <a:t>Наставни предмет</a:t>
            </a:r>
            <a:r>
              <a:rPr lang="en-US" altLang="en-US" sz="2000" b="1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solidFill>
                <a:schemeClr val="bg1"/>
              </a:solidFill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solidFill>
                  <a:schemeClr val="bg1"/>
                </a:solidFill>
                <a:latin typeface="+mn-lt"/>
              </a:rPr>
              <a:t>Рад: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solidFill>
                <a:schemeClr val="bg1"/>
              </a:solidFill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solidFill>
                  <a:schemeClr val="bg1"/>
                </a:solidFill>
                <a:latin typeface="+mn-lt"/>
              </a:rPr>
              <a:t>Тема</a:t>
            </a:r>
            <a:r>
              <a:rPr lang="en-US" altLang="en-US" sz="2000" b="1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solidFill>
                <a:schemeClr val="bg1"/>
              </a:solidFill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solidFill>
                  <a:schemeClr val="bg1"/>
                </a:solidFill>
                <a:latin typeface="+mn-lt"/>
              </a:rPr>
              <a:t>Узраст</a:t>
            </a:r>
            <a:r>
              <a:rPr lang="en-US" altLang="en-US" sz="2000" b="1" dirty="0">
                <a:latin typeface="+mn-lt"/>
              </a:rPr>
              <a:t>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Latn-CS" altLang="en-US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altLang="en-US" b="1" dirty="0">
              <a:latin typeface="+mn-lt"/>
            </a:endParaRP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accent4">
              <a:lumMod val="60000"/>
              <a:lumOff val="40000"/>
              <a:alpha val="4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Љиљана Јанковић, ОШ’’22.октобар’’ </a:t>
            </a:r>
            <a:r>
              <a:rPr lang="en-US" altLang="en-US" sz="2000" b="1" dirty="0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Сурчин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Ирена Мучибабић, ОШ’’22.октобар’’</a:t>
            </a:r>
            <a:r>
              <a:rPr lang="en-US" altLang="en-US" sz="2000" b="1" dirty="0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 Сурчин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r-Cyrl-CS" alt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Српски језик</a:t>
            </a:r>
            <a:endParaRPr lang="en-US" alt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r-Cyrl-CS" alt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Cyrl-CS" altLang="en-US" sz="2000" b="1" i="1" dirty="0">
                <a:solidFill>
                  <a:srgbClr val="FFFF00"/>
                </a:solidFill>
                <a:latin typeface="Calibri" pitchFamily="34" charset="0"/>
              </a:rPr>
              <a:t>МИ И СТВАРНОСТ</a:t>
            </a: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,  Исидора Секулић</a:t>
            </a:r>
          </a:p>
          <a:p>
            <a:pPr marL="342900" indent="-342900">
              <a:spcBef>
                <a:spcPct val="20000"/>
              </a:spcBef>
            </a:pPr>
            <a:endParaRPr lang="en-US" alt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Изградња функционалног знања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r-Cyrl-CS" alt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Cyrl-CS" altLang="en-US" sz="2000" b="1" dirty="0">
                <a:solidFill>
                  <a:schemeClr val="bg1"/>
                </a:solidFill>
                <a:latin typeface="Calibri" pitchFamily="34" charset="0"/>
              </a:rPr>
              <a:t>Осми  разред</a:t>
            </a:r>
            <a:endParaRPr lang="en-US" alt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r-Cyrl-CS" altLang="en-US" dirty="0">
              <a:latin typeface="Calibri" pitchFamily="34" charset="0"/>
            </a:endParaRPr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altLang="en-U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altLang="en-US" sz="1200">
                <a:latin typeface="Verdana" pitchFamily="34" charset="0"/>
              </a:rPr>
              <a:t>Word </a:t>
            </a:r>
            <a:r>
              <a:rPr lang="sr-Cyrl-CS" altLang="en-US" sz="1200">
                <a:latin typeface="Verdana" pitchFamily="34" charset="0"/>
              </a:rPr>
              <a:t>документу!</a:t>
            </a:r>
            <a:endParaRPr lang="en-US" altLang="en-US" sz="1200">
              <a:latin typeface="Verdana" pitchFamily="34" charset="0"/>
            </a:endParaRPr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732588" y="6248400"/>
            <a:ext cx="241141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sr-Cyrl-CS" altLang="en-US" sz="1600" dirty="0">
                <a:solidFill>
                  <a:schemeClr val="bg1"/>
                </a:solidFill>
                <a:latin typeface="Arial Black" pitchFamily="34" charset="0"/>
              </a:rPr>
              <a:t>Креативна школа 2013/14</a:t>
            </a:r>
            <a:r>
              <a:rPr lang="sr-Cyrl-CS" altLang="en-US" sz="1600" dirty="0">
                <a:latin typeface="Arial Black" pitchFamily="34" charset="0"/>
              </a:rPr>
              <a:t>.</a:t>
            </a:r>
            <a:endParaRPr lang="en-US" altLang="en-US" sz="1600" dirty="0">
              <a:latin typeface="Arial Black" pitchFamily="34" charset="0"/>
            </a:endParaRPr>
          </a:p>
        </p:txBody>
      </p:sp>
      <p:graphicFrame>
        <p:nvGraphicFramePr>
          <p:cNvPr id="1026" name="Object 18"/>
          <p:cNvGraphicFramePr>
            <a:graphicFrameLocks noChangeAspect="1"/>
          </p:cNvGraphicFramePr>
          <p:nvPr/>
        </p:nvGraphicFramePr>
        <p:xfrm>
          <a:off x="457200" y="5424488"/>
          <a:ext cx="1836738" cy="1433512"/>
        </p:xfrm>
        <a:graphic>
          <a:graphicData uri="http://schemas.openxmlformats.org/presentationml/2006/ole">
            <p:oleObj spid="_x0000_s1026" name="Document" showAsIcon="1" r:id="rId4" imgW="914400" imgH="71437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</p:spPr>
      </p:pic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Cyrl-CS" altLang="en-US" sz="2800">
                <a:latin typeface="Arial Black" pitchFamily="34" charset="0"/>
              </a:rPr>
              <a:t>Завод за унапређивање образовања и васпитања</a:t>
            </a:r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latin typeface="+mn-lt"/>
              </a:rPr>
              <a:t>Аутори</a:t>
            </a:r>
            <a:r>
              <a:rPr lang="sr-Latn-CS" altLang="en-US" sz="2000" b="1" dirty="0">
                <a:latin typeface="+mn-lt"/>
              </a:rPr>
              <a:t>:</a:t>
            </a:r>
            <a:endParaRPr lang="sr-Cyrl-CS" altLang="en-US" sz="2000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latin typeface="+mn-lt"/>
              </a:rPr>
              <a:t>Наставни предмет</a:t>
            </a:r>
            <a:r>
              <a:rPr lang="en-US" altLang="en-US" sz="2000" b="1" dirty="0">
                <a:latin typeface="+mn-lt"/>
              </a:rPr>
              <a:t>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latin typeface="+mn-lt"/>
              </a:rPr>
              <a:t>Рад: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latin typeface="+mn-lt"/>
              </a:rPr>
              <a:t>Тема</a:t>
            </a:r>
            <a:r>
              <a:rPr lang="en-US" altLang="en-US" sz="2000" b="1" dirty="0">
                <a:latin typeface="+mn-lt"/>
              </a:rPr>
              <a:t>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CS" altLang="en-US" sz="2000" b="1" dirty="0">
                <a:latin typeface="+mn-lt"/>
              </a:rPr>
              <a:t>Узраст</a:t>
            </a:r>
            <a:r>
              <a:rPr lang="en-US" altLang="en-US" sz="2000" b="1" dirty="0">
                <a:latin typeface="+mn-lt"/>
              </a:rPr>
              <a:t>: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Cyrl-CS" altLang="en-US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sr-Latn-CS" altLang="en-US" b="1" dirty="0">
              <a:latin typeface="+mn-lt"/>
            </a:endParaRP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altLang="en-US" b="1" dirty="0">
              <a:latin typeface="+mn-lt"/>
            </a:endParaRP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accent4">
              <a:lumMod val="60000"/>
              <a:lumOff val="40000"/>
              <a:alpha val="4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sr-Cyrl-CS" altLang="en-US" sz="2000" b="1" dirty="0">
                <a:latin typeface="+mn-lt"/>
              </a:rPr>
              <a:t>Љиљана Јанковић, ОШ’’22.октобар’’ Сурчин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sr-Cyrl-CS" altLang="en-US" sz="2000" b="1" dirty="0">
                <a:latin typeface="+mn-lt"/>
              </a:rPr>
              <a:t>Ирена Мучибабић, ОШ’’22.октобар’’ Сурчин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x-none" altLang="en-US" sz="2000" b="1" dirty="0">
                <a:latin typeface="+mn-lt"/>
              </a:rPr>
              <a:t>Српски језик</a:t>
            </a:r>
            <a:endParaRPr lang="en-US" altLang="en-US" sz="2000" b="1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sr-Cyrl-CS" altLang="en-US" sz="2400" b="1" i="1" dirty="0">
                <a:solidFill>
                  <a:srgbClr val="92D050"/>
                </a:solidFill>
                <a:latin typeface="+mn-lt"/>
              </a:rPr>
              <a:t>МИ И СТВАРНОСТ</a:t>
            </a:r>
            <a:r>
              <a:rPr lang="sr-Cyrl-CS" altLang="en-US" sz="2000" b="1" dirty="0">
                <a:latin typeface="+mn-lt"/>
              </a:rPr>
              <a:t>,  Исидора Секулић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altLang="en-US" sz="2000" b="1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sr-Cyrl-CS" altLang="en-US" sz="2000" b="1" dirty="0">
                <a:latin typeface="+mn-lt"/>
              </a:rPr>
              <a:t>Изградња функционалног знања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endParaRPr lang="sr-Cyrl-CS" altLang="en-US" sz="2000" b="1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sr-Cyrl-CS" altLang="en-US" sz="2000" b="1" dirty="0">
                <a:latin typeface="+mn-lt"/>
              </a:rPr>
              <a:t>Осми  разред</a:t>
            </a:r>
            <a:endParaRPr lang="en-US" altLang="en-US" sz="2000" b="1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endParaRPr lang="sr-Cyrl-CS" altLang="en-US" dirty="0">
              <a:latin typeface="+mn-lt"/>
            </a:endParaRPr>
          </a:p>
        </p:txBody>
      </p:sp>
      <p:sp>
        <p:nvSpPr>
          <p:cNvPr id="32775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altLang="en-U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altLang="en-US" sz="1200">
                <a:latin typeface="Verdana" pitchFamily="34" charset="0"/>
              </a:rPr>
              <a:t>Word </a:t>
            </a:r>
            <a:r>
              <a:rPr lang="sr-Cyrl-CS" altLang="en-US" sz="1200">
                <a:latin typeface="Verdana" pitchFamily="34" charset="0"/>
              </a:rPr>
              <a:t>документу!</a:t>
            </a:r>
            <a:endParaRPr lang="en-US" altLang="en-US" sz="1200">
              <a:latin typeface="Verdana" pitchFamily="34" charset="0"/>
            </a:endParaRPr>
          </a:p>
        </p:txBody>
      </p:sp>
      <p:sp>
        <p:nvSpPr>
          <p:cNvPr id="32776" name="Rectangle 17"/>
          <p:cNvSpPr>
            <a:spLocks noChangeArrowheads="1"/>
          </p:cNvSpPr>
          <p:nvPr/>
        </p:nvSpPr>
        <p:spPr bwMode="auto">
          <a:xfrm>
            <a:off x="6732588" y="6248400"/>
            <a:ext cx="241141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sr-Cyrl-CS" altLang="en-US" sz="1600">
                <a:latin typeface="Arial Black" pitchFamily="34" charset="0"/>
              </a:rPr>
              <a:t>Креативна школа 2013/14.</a:t>
            </a:r>
            <a:endParaRPr lang="en-US" altLang="en-US" sz="1600">
              <a:latin typeface="Arial Black" pitchFamily="34" charset="0"/>
            </a:endParaRPr>
          </a:p>
        </p:txBody>
      </p:sp>
      <p:graphicFrame>
        <p:nvGraphicFramePr>
          <p:cNvPr id="32770" name="Object 18"/>
          <p:cNvGraphicFramePr>
            <a:graphicFrameLocks noChangeAspect="1"/>
          </p:cNvGraphicFramePr>
          <p:nvPr/>
        </p:nvGraphicFramePr>
        <p:xfrm>
          <a:off x="468313" y="5424488"/>
          <a:ext cx="1836737" cy="1433512"/>
        </p:xfrm>
        <a:graphic>
          <a:graphicData uri="http://schemas.openxmlformats.org/presentationml/2006/ole">
            <p:oleObj spid="_x0000_s32770" name="Document" showAsIcon="1" r:id="rId4" imgW="914400" imgH="714375" progId="Word.Document.8">
              <p:embed/>
            </p:oleObj>
          </a:graphicData>
        </a:graphic>
      </p:graphicFrame>
      <p:pic>
        <p:nvPicPr>
          <p:cNvPr id="32777" name="Content Placeholder 3" descr="DSCN1664.JPG"/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Title 1"/>
          <p:cNvSpPr txBox="1">
            <a:spLocks/>
          </p:cNvSpPr>
          <p:nvPr/>
        </p:nvSpPr>
        <p:spPr>
          <a:xfrm rot="452122">
            <a:off x="2554149" y="3798669"/>
            <a:ext cx="5702305" cy="978686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>
                <a:solidFill>
                  <a:srgbClr val="000000"/>
                </a:solidFill>
                <a:latin typeface="Segoe Script"/>
              </a:rPr>
            </a:br>
            <a:r>
              <a:rPr lang="en-US" sz="2400" b="1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82000" cy="42672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>
                <a:solidFill>
                  <a:schemeClr val="bg1"/>
                </a:solidFill>
              </a:rPr>
              <a:t>ЗАВРШНИ ИСПИТ             ПОПЛАВЕ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Cyrl-CS" dirty="0" smtClean="0">
                <a:solidFill>
                  <a:schemeClr val="bg1"/>
                </a:solidFill>
              </a:rPr>
              <a:t>К</a:t>
            </a:r>
            <a:r>
              <a:rPr lang="x-none" dirty="0" smtClean="0">
                <a:solidFill>
                  <a:schemeClr val="bg1"/>
                </a:solidFill>
              </a:rPr>
              <a:t>ако се осећамо због тога ? </a:t>
            </a:r>
            <a:endParaRPr lang="sr-Cyrl-RS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dirty="0" smtClean="0"/>
              <a:t>                                               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048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000000"/>
                </a:solidFill>
                <a:latin typeface="Segoe Script"/>
              </a:rPr>
              <a:t>Исидора Секулић </a:t>
            </a:r>
            <a:r>
              <a:rPr lang="sr-Cyrl-RS" sz="4000" b="1" dirty="0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sr-Cyrl-RS" sz="4000" b="1" dirty="0" smtClean="0">
                <a:solidFill>
                  <a:srgbClr val="000000"/>
                </a:solidFill>
                <a:latin typeface="Segoe Script"/>
              </a:rPr>
            </a:br>
            <a:r>
              <a:rPr lang="sr-Cyrl-RS" sz="4000" b="1" dirty="0" smtClean="0">
                <a:solidFill>
                  <a:srgbClr val="000000"/>
                </a:solidFill>
                <a:latin typeface="Segoe Script"/>
              </a:rPr>
              <a:t>       </a:t>
            </a:r>
            <a:r>
              <a:rPr lang="en-US" b="1" dirty="0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dirty="0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dirty="0" smtClean="0">
                <a:solidFill>
                  <a:srgbClr val="000000"/>
                </a:solidFill>
                <a:latin typeface="Segoe Script"/>
              </a:rPr>
              <a:t>                                              </a:t>
            </a:r>
            <a:r>
              <a:rPr lang="sr-Cyrl-RS" sz="2400" b="1" dirty="0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sr-Cyrl-RS" sz="2400" b="1" dirty="0" smtClean="0">
                <a:solidFill>
                  <a:srgbClr val="000000"/>
                </a:solidFill>
                <a:latin typeface="Segoe Script"/>
              </a:rPr>
            </a:br>
            <a:r>
              <a:rPr lang="sr-Cyrl-RS" sz="2400" b="1" dirty="0" smtClean="0">
                <a:solidFill>
                  <a:srgbClr val="000000"/>
                </a:solidFill>
                <a:latin typeface="Segoe Script"/>
              </a:rPr>
              <a:t>         </a:t>
            </a:r>
            <a:r>
              <a:rPr lang="sr-Cyrl-CS" sz="3600" dirty="0" smtClean="0">
                <a:solidFill>
                  <a:schemeClr val="bg1"/>
                </a:solidFill>
              </a:rPr>
              <a:t>Ш</a:t>
            </a:r>
            <a:r>
              <a:rPr lang="x-none" sz="3600" dirty="0" smtClean="0">
                <a:solidFill>
                  <a:schemeClr val="bg1"/>
                </a:solidFill>
              </a:rPr>
              <a:t>та  нас тренутно највише брине?</a:t>
            </a:r>
            <a:r>
              <a:rPr lang="x-none" sz="2400" dirty="0" smtClean="0">
                <a:solidFill>
                  <a:schemeClr val="bg1"/>
                </a:solidFill>
              </a:rPr>
              <a:t/>
            </a:r>
            <a:br>
              <a:rPr lang="x-none" sz="2400" dirty="0" smtClean="0">
                <a:solidFill>
                  <a:schemeClr val="bg1"/>
                </a:solidFill>
              </a:rPr>
            </a:br>
            <a:endParaRPr lang="en-US" sz="2400" b="1" dirty="0" smtClean="0">
              <a:solidFill>
                <a:srgbClr val="000000"/>
              </a:solidFill>
              <a:latin typeface="Segoe Script"/>
            </a:endParaRPr>
          </a:p>
        </p:txBody>
      </p:sp>
      <p:sp>
        <p:nvSpPr>
          <p:cNvPr id="5" name="Notched Right Arrow 4"/>
          <p:cNvSpPr/>
          <p:nvPr/>
        </p:nvSpPr>
        <p:spPr>
          <a:xfrm rot="8590829">
            <a:off x="2076180" y="2846119"/>
            <a:ext cx="2030413" cy="484187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 rot="2120687">
            <a:off x="5025471" y="2879283"/>
            <a:ext cx="20304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icture 4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9144000" cy="6102370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9939197">
            <a:off x="5617687" y="5645332"/>
            <a:ext cx="3999254" cy="920028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 dirty="0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 dirty="0">
                <a:solidFill>
                  <a:srgbClr val="000000"/>
                </a:solidFill>
                <a:latin typeface="Segoe Script"/>
              </a:rPr>
            </a:br>
            <a:r>
              <a:rPr lang="en-US" sz="2400" b="1" dirty="0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 dirty="0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icture 4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14299"/>
            <a:ext cx="9296400" cy="69723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 rot="19939197">
            <a:off x="-15154" y="5061723"/>
            <a:ext cx="3999254" cy="920028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 dirty="0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 dirty="0">
                <a:solidFill>
                  <a:srgbClr val="000000"/>
                </a:solidFill>
                <a:latin typeface="Segoe Script"/>
              </a:rPr>
            </a:br>
            <a:r>
              <a:rPr lang="en-US" sz="2400" b="1" dirty="0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 dirty="0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ЗАВРШНИ ИСПИТ ИЗ СРПСКОГ ЈЕЗИКА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Анализа досадашњих завршних тестова из српског језика показује да задаци који  се односе на  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разумевање прочитаног  </a:t>
            </a:r>
            <a:r>
              <a:rPr lang="en-US" dirty="0" smtClean="0">
                <a:solidFill>
                  <a:schemeClr val="bg1"/>
                </a:solidFill>
              </a:rPr>
              <a:t>су  ученицима најпроблематичнији.</a:t>
            </a:r>
          </a:p>
          <a:p>
            <a:pPr algn="ctr">
              <a:buFont typeface="Arial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Зато ћемо данас покушати да унапредимо читање  и разумевање прочитаног  одређеним вежбама</a:t>
            </a:r>
            <a:r>
              <a:rPr lang="en-US" dirty="0" smtClean="0"/>
              <a:t>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НОВИНАРСКИ ЧЛАНАК О ПОПЛАВАМА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>
                <a:solidFill>
                  <a:schemeClr val="bg1"/>
                </a:solidFill>
              </a:rPr>
              <a:t>НОВИНАРСКИ ЧЛАНАК И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>
                <a:solidFill>
                  <a:schemeClr val="bg1"/>
                </a:solidFill>
              </a:rPr>
              <a:t>ТЕСТ РАЗУМЕВАЊА ПРОЧИТАНОГ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>
                <a:solidFill>
                  <a:schemeClr val="bg1"/>
                </a:solidFill>
              </a:rPr>
              <a:t>КЉУЧ ТЕСТА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b="1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3000" b="1" dirty="0" smtClean="0">
                <a:solidFill>
                  <a:schemeClr val="bg1"/>
                </a:solidFill>
              </a:rPr>
              <a:t>САМОЕВАЛУАЦИЈА – ученици сами утврђују на колико су питања   дали тачне одговоре.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graphicFrame>
        <p:nvGraphicFramePr>
          <p:cNvPr id="14338" name="Object 18"/>
          <p:cNvGraphicFramePr>
            <a:graphicFrameLocks noChangeAspect="1"/>
          </p:cNvGraphicFramePr>
          <p:nvPr/>
        </p:nvGraphicFramePr>
        <p:xfrm>
          <a:off x="7307263" y="2743200"/>
          <a:ext cx="1836737" cy="1433513"/>
        </p:xfrm>
        <a:graphic>
          <a:graphicData uri="http://schemas.openxmlformats.org/presentationml/2006/ole">
            <p:oleObj spid="_x0000_s14338" name="Document" showAsIcon="1" r:id="rId3" imgW="914400" imgH="714375" progId="Word.Document.8">
              <p:embed/>
            </p:oleObj>
          </a:graphicData>
        </a:graphic>
      </p:graphicFrame>
      <p:sp>
        <p:nvSpPr>
          <p:cNvPr id="5" name="Notched Right Arrow 4"/>
          <p:cNvSpPr/>
          <p:nvPr/>
        </p:nvSpPr>
        <p:spPr>
          <a:xfrm>
            <a:off x="6477000" y="2819400"/>
            <a:ext cx="12684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7307263" y="4281487"/>
          <a:ext cx="1836737" cy="1433513"/>
        </p:xfrm>
        <a:graphic>
          <a:graphicData uri="http://schemas.openxmlformats.org/presentationml/2006/ole">
            <p:oleObj spid="_x0000_s14340" name="Document" showAsIcon="1" r:id="rId4" imgW="914400" imgH="714375" progId="Word.Document.8">
              <p:embed/>
            </p:oleObj>
          </a:graphicData>
        </a:graphic>
      </p:graphicFrame>
      <p:sp>
        <p:nvSpPr>
          <p:cNvPr id="8" name="Notched Right Arrow 7"/>
          <p:cNvSpPr/>
          <p:nvPr/>
        </p:nvSpPr>
        <p:spPr>
          <a:xfrm>
            <a:off x="4648200" y="4343400"/>
            <a:ext cx="32496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icture 4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 rot="20342033">
            <a:off x="-13674" y="987789"/>
            <a:ext cx="5702305" cy="978686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000000"/>
                </a:solidFill>
                <a:latin typeface="Segoe Script"/>
              </a:rPr>
              <a:t>Исидора Секулић </a:t>
            </a:r>
            <a:r>
              <a:rPr lang="en-US" sz="1500" dirty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1500" dirty="0">
                <a:solidFill>
                  <a:srgbClr val="000000"/>
                </a:solidFill>
                <a:latin typeface="Segoe Script"/>
              </a:rPr>
            </a:br>
            <a:r>
              <a:rPr lang="en-US" sz="1500" dirty="0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sz="1500" dirty="0" smtClean="0">
                <a:solidFill>
                  <a:srgbClr val="000000"/>
                </a:solidFill>
                <a:latin typeface="Segoe Script"/>
              </a:rPr>
              <a:t>27.05.2014</a:t>
            </a:r>
            <a:r>
              <a:rPr lang="en-US" sz="1500" b="1" dirty="0" smtClean="0">
                <a:solidFill>
                  <a:srgbClr val="000000"/>
                </a:solidFill>
                <a:latin typeface="Segoe Script"/>
              </a:rPr>
              <a:t>.</a:t>
            </a:r>
            <a:endParaRPr lang="sr-Cyrl-RS" sz="1500" b="1" dirty="0" smtClean="0">
              <a:solidFill>
                <a:srgbClr val="000000"/>
              </a:solidFill>
              <a:latin typeface="Segoe Script"/>
            </a:endParaRPr>
          </a:p>
          <a:p>
            <a:pPr algn="ctr">
              <a:lnSpc>
                <a:spcPct val="80000"/>
              </a:lnSpc>
            </a:pPr>
            <a:r>
              <a:rPr lang="sr-Cyrl-RS" sz="1500" b="1" dirty="0" smtClean="0">
                <a:solidFill>
                  <a:srgbClr val="000000"/>
                </a:solidFill>
                <a:latin typeface="Segoe Script"/>
              </a:rPr>
              <a:t>ЕВАЛУАЦИЈА И САМОЕВАЛУАЦИЈА ТЕСТА РАЗУМЕВАЊА ПРОЋИТАНОГ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7620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МЕТОДЕ  ЧИТАЊА </a:t>
            </a:r>
          </a:p>
          <a:p>
            <a:pPr algn="ctr">
              <a:buFont typeface="Arial" charset="0"/>
              <a:buNone/>
            </a:pPr>
            <a:endParaRPr lang="en-US" sz="44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905001"/>
          <a:ext cx="9144000" cy="49529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649196"/>
                <a:gridCol w="3760149"/>
                <a:gridCol w="2734655"/>
              </a:tblGrid>
              <a:tr h="596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ДЕТАЉНО </a:t>
                      </a:r>
                      <a:r>
                        <a:rPr lang="en-US" sz="1800" b="1" dirty="0"/>
                        <a:t>ЧИТАЊЕ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/>
                        <a:t>Пажљиво </a:t>
                      </a:r>
                      <a:r>
                        <a:rPr lang="en-US" sz="1600" b="0" dirty="0" smtClean="0"/>
                        <a:t>чит</a:t>
                      </a:r>
                      <a:r>
                        <a:rPr lang="sr-Latn-RS" sz="1600" b="0" dirty="0" smtClean="0"/>
                        <a:t>a</a:t>
                      </a:r>
                      <a:r>
                        <a:rPr lang="sr-Cyrl-RS" sz="1600" b="0" dirty="0" smtClean="0"/>
                        <a:t>ње</a:t>
                      </a:r>
                      <a:r>
                        <a:rPr lang="en-US" sz="1600" b="0" dirty="0" smtClean="0"/>
                        <a:t> </a:t>
                      </a:r>
                      <a:r>
                        <a:rPr lang="en-US" sz="1600" b="0" dirty="0"/>
                        <a:t>целог текста. То читање не мора бити споро.</a:t>
                      </a:r>
                      <a:endParaRPr lang="en-US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/>
                        <a:t>Потпуно разумевање прочитаног</a:t>
                      </a:r>
                      <a:endParaRPr lang="en-US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</a:tr>
              <a:tr h="891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ЧИТАЊЕ </a:t>
                      </a:r>
                      <a:r>
                        <a:rPr lang="en-US" sz="1800" b="1" dirty="0"/>
                        <a:t>РАДИ УЖИВАЊА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/>
                        <a:t>Читање оном брзином која ти одговара. Лични </a:t>
                      </a:r>
                      <a:r>
                        <a:rPr lang="en-US" sz="1600" dirty="0" smtClean="0"/>
                        <a:t>тем</a:t>
                      </a:r>
                      <a:r>
                        <a:rPr lang="sr-Cyrl-RS" sz="1600" dirty="0" smtClean="0"/>
                        <a:t>п</a:t>
                      </a:r>
                      <a:r>
                        <a:rPr lang="en-US" sz="1600" dirty="0" smtClean="0"/>
                        <a:t>о </a:t>
                      </a:r>
                      <a:r>
                        <a:rPr lang="en-US" sz="1600" dirty="0"/>
                        <a:t>читања. Што више читаш постајеш све </a:t>
                      </a:r>
                      <a:r>
                        <a:rPr lang="en-US" sz="1600" dirty="0" smtClean="0"/>
                        <a:t>бо</a:t>
                      </a:r>
                      <a:r>
                        <a:rPr lang="sr-Cyrl-RS" sz="1600" dirty="0" smtClean="0"/>
                        <a:t>љ</a:t>
                      </a:r>
                      <a:r>
                        <a:rPr lang="en-US" sz="1600" dirty="0" smtClean="0"/>
                        <a:t>и </a:t>
                      </a:r>
                      <a:r>
                        <a:rPr lang="en-US" sz="1600" dirty="0"/>
                        <a:t>читач.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/>
                        <a:t>Задовољсво 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</a:tr>
              <a:tr h="10065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ЛЕТИМИЧНО </a:t>
                      </a:r>
                      <a:r>
                        <a:rPr lang="en-US" sz="1800" b="1" dirty="0"/>
                        <a:t>ИЛИ ОРИЈЕНТАТИВНО ЧИТАЊЕ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/>
                        <a:t>Читање да би се сазнало о чему </a:t>
                      </a:r>
                      <a:r>
                        <a:rPr lang="en-US" sz="1600" dirty="0" smtClean="0"/>
                        <a:t>је</a:t>
                      </a:r>
                      <a:r>
                        <a:rPr lang="sr-Latn-RS" sz="1600" baseline="0" dirty="0" smtClean="0"/>
                        <a:t> </a:t>
                      </a:r>
                      <a:r>
                        <a:rPr lang="sr-Cyrl-RS" sz="1600" baseline="0" dirty="0" smtClean="0"/>
                        <a:t>р</a:t>
                      </a:r>
                      <a:r>
                        <a:rPr lang="en-US" sz="1600" dirty="0" smtClean="0"/>
                        <a:t>еч </a:t>
                      </a:r>
                      <a:r>
                        <a:rPr lang="en-US" sz="1600" dirty="0"/>
                        <a:t>у неком поглављу, књизи или лекцији.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/>
                        <a:t>Општи утисак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</a:tr>
              <a:tr h="727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БРЗО </a:t>
                      </a:r>
                      <a:r>
                        <a:rPr lang="en-US" sz="1800" b="1" dirty="0"/>
                        <a:t>ПРЕГЛЕДАЊЕ ИЛИ ПРЕТРАЖИВАЊЕ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/>
                        <a:t>Тражење одређених података брзим прегледањем страница.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/>
                        <a:t>Проналажење чињеница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</a:tr>
              <a:tr h="17313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УОЧАВАЊЕ </a:t>
                      </a:r>
                      <a:r>
                        <a:rPr lang="en-US" sz="1800" b="1" dirty="0"/>
                        <a:t>ПРИСТРАСНОСТИ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/>
                        <a:t>Неки људи пишу данас на одређену тему да би те уверили у нешто (нпр. аутори реклама, политичари, представници организација, институција...). Треба да одвојиш чињенице од нечијег мишљења.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/>
                        <a:t>Доношење сопствених закључака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9" marR="68119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Ч</a:t>
            </a: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ИТАЊЕ ЈЕ САМО ЈЕДНА ОД ФАЗА УЧЕЊА!</a:t>
            </a:r>
          </a:p>
          <a:p>
            <a:pPr>
              <a:buFont typeface="Arial" charset="0"/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Коју ћете врсту читању користити при учењу?                           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Детаљно читање.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А при обнављању?</a:t>
            </a:r>
          </a:p>
          <a:p>
            <a:pPr>
              <a:buFont typeface="Arial" charset="0"/>
              <a:buNone/>
            </a:pPr>
            <a:r>
              <a:rPr lang="en-US" b="1" dirty="0" smtClean="0"/>
              <a:t>            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Летимично или оријентативно читање. </a:t>
            </a:r>
            <a:endParaRPr lang="en-US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ctr">
              <a:buFont typeface="Arial" charset="0"/>
              <a:buNone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>
                <a:solidFill>
                  <a:schemeClr val="bg1"/>
                </a:solidFill>
              </a:rPr>
              <a:t>КАКО ЕФИКАСНИЈЕ УЧИТИ (ИЛИ ФАЗЕ УЧЕЊА)?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7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>
                <a:solidFill>
                  <a:schemeClr val="bg1"/>
                </a:solidFill>
              </a:rPr>
              <a:t>1. </a:t>
            </a:r>
            <a:r>
              <a:rPr lang="en-US" sz="27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ЧИТАЊЕ</a:t>
            </a:r>
            <a:r>
              <a:rPr lang="en-US" sz="2700" b="1" dirty="0" smtClean="0">
                <a:solidFill>
                  <a:schemeClr val="bg1"/>
                </a:solidFill>
              </a:rPr>
              <a:t> – летимице, да би се добио увид у оно што је потребно усвојити;</a:t>
            </a:r>
            <a:endParaRPr lang="en-US" sz="27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>
                <a:solidFill>
                  <a:schemeClr val="bg1"/>
                </a:solidFill>
              </a:rPr>
              <a:t>2. </a:t>
            </a:r>
            <a:r>
              <a:rPr lang="en-US" sz="27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ПОСТАВЉАЊЕ ПИТАЊА </a:t>
            </a:r>
            <a:r>
              <a:rPr lang="en-US" sz="2700" b="1" dirty="0" smtClean="0">
                <a:solidFill>
                  <a:schemeClr val="bg1"/>
                </a:solidFill>
              </a:rPr>
              <a:t>–Ко? Шта? Где? Када?;</a:t>
            </a:r>
            <a:endParaRPr lang="en-US" sz="27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>
                <a:solidFill>
                  <a:schemeClr val="bg1"/>
                </a:solidFill>
              </a:rPr>
              <a:t>3. </a:t>
            </a:r>
            <a:r>
              <a:rPr lang="en-US" sz="27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ДЕТАЉНО ЧИТАЊЕ </a:t>
            </a:r>
            <a:r>
              <a:rPr lang="en-US" sz="2700" b="1" dirty="0" smtClean="0">
                <a:solidFill>
                  <a:schemeClr val="bg1"/>
                </a:solidFill>
              </a:rPr>
              <a:t>– читање уз подвлачење кључних појмова ( НЕ подвлачити редове!);</a:t>
            </a:r>
            <a:endParaRPr lang="en-US" sz="27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>
                <a:solidFill>
                  <a:schemeClr val="bg1"/>
                </a:solidFill>
              </a:rPr>
              <a:t>4. </a:t>
            </a:r>
            <a:r>
              <a:rPr lang="en-US" sz="27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ПАМЋЕЊЕ – ПРЕПРИЧАВАЊЕ </a:t>
            </a:r>
            <a:r>
              <a:rPr lang="en-US" sz="2700" b="1" dirty="0" smtClean="0">
                <a:solidFill>
                  <a:schemeClr val="bg1"/>
                </a:solidFill>
              </a:rPr>
              <a:t>(први пут уз текст, други пут без текста, наглас, трећи пут пред другима. </a:t>
            </a:r>
            <a:endParaRPr lang="en-US" sz="27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>
                <a:solidFill>
                  <a:schemeClr val="bg1"/>
                </a:solidFill>
              </a:rPr>
              <a:t>5. </a:t>
            </a:r>
            <a:r>
              <a:rPr lang="en-US" sz="27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ПОНАВЉАЊЕ</a:t>
            </a:r>
            <a:r>
              <a:rPr lang="en-US" sz="2700" b="1" dirty="0" smtClean="0">
                <a:solidFill>
                  <a:schemeClr val="bg1"/>
                </a:solidFill>
              </a:rPr>
              <a:t> – научено треба понављати више пута у кратким, разумним временским размацима </a:t>
            </a:r>
            <a:endParaRPr lang="en-US" sz="2700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en-US" sz="27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372600" cy="51816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4000" b="1" dirty="0" smtClean="0">
                <a:solidFill>
                  <a:schemeClr val="bg1"/>
                </a:solidFill>
              </a:rPr>
              <a:t>Када и како подвлачиш </a:t>
            </a:r>
            <a:endParaRPr lang="sr-Cyrl-RS" sz="4000" b="1" dirty="0" smtClean="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sz="4000" b="1" dirty="0" smtClean="0">
                <a:solidFill>
                  <a:schemeClr val="bg1"/>
                </a:solidFill>
              </a:rPr>
              <a:t>кључне речи или појмове? </a:t>
            </a:r>
            <a:endParaRPr lang="sr-Cyrl-RS" sz="1600" b="1" dirty="0" smtClean="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Кренеш са подвлачењем тек када си схватио смисао целе лекције и важних делова.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Подвлачиш само најважније идеје у тексту.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Подвлачиш само кључне речи или делове реченица.</a:t>
            </a:r>
          </a:p>
          <a:p>
            <a:pPr algn="ctr">
              <a:buFont typeface="Arial" charset="0"/>
              <a:buNone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05800" cy="51816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rgbClr val="92D050"/>
                </a:solidFill>
              </a:rPr>
              <a:t>  </a:t>
            </a:r>
            <a:r>
              <a:rPr lang="en-US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МАТЕРИЈАЛ ЗА УЧЕНИКЕ</a:t>
            </a:r>
            <a:endParaRPr lang="en-US" sz="18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>
              <a:buFont typeface="Arial" charset="0"/>
              <a:buNone/>
            </a:pPr>
            <a:r>
              <a:rPr lang="en-US" b="1" dirty="0" smtClean="0">
                <a:solidFill>
                  <a:schemeClr val="bg1"/>
                </a:solidFill>
              </a:rPr>
              <a:t>Методе читања</a:t>
            </a:r>
          </a:p>
          <a:p>
            <a:pPr>
              <a:buFont typeface="Arial" charset="0"/>
              <a:buNone/>
            </a:pPr>
            <a:r>
              <a:rPr lang="en-US" b="1" dirty="0" smtClean="0">
                <a:solidFill>
                  <a:schemeClr val="bg1"/>
                </a:solidFill>
              </a:rPr>
              <a:t>Како ефикасније учити</a:t>
            </a:r>
          </a:p>
          <a:p>
            <a:pPr>
              <a:buFont typeface="Arial" charset="0"/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n-US" b="1" dirty="0" smtClean="0">
                <a:solidFill>
                  <a:schemeClr val="bg1"/>
                </a:solidFill>
              </a:rPr>
              <a:t>Како извлачити белешке </a:t>
            </a:r>
          </a:p>
          <a:p>
            <a:pPr>
              <a:buFont typeface="Arial" charset="0"/>
              <a:buNone/>
            </a:pPr>
            <a:r>
              <a:rPr lang="sr-Cyrl-CS" b="1" dirty="0" smtClean="0">
                <a:solidFill>
                  <a:schemeClr val="bg1"/>
                </a:solidFill>
              </a:rPr>
              <a:t>И</a:t>
            </a:r>
            <a:r>
              <a:rPr lang="en-US" b="1" dirty="0" smtClean="0">
                <a:solidFill>
                  <a:schemeClr val="bg1"/>
                </a:solidFill>
              </a:rPr>
              <a:t> обележавати текст</a:t>
            </a:r>
          </a:p>
          <a:p>
            <a:pPr>
              <a:buFont typeface="Arial" charset="0"/>
              <a:buNone/>
            </a:pPr>
            <a:endParaRPr lang="en-US" dirty="0" smtClean="0">
              <a:solidFill>
                <a:srgbClr val="92D050"/>
              </a:solidFill>
            </a:endParaRPr>
          </a:p>
          <a:p>
            <a:pPr algn="ctr">
              <a:buFont typeface="Arial" charset="0"/>
              <a:buNone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307263" y="1905000"/>
          <a:ext cx="1836737" cy="1433513"/>
        </p:xfrm>
        <a:graphic>
          <a:graphicData uri="http://schemas.openxmlformats.org/presentationml/2006/ole">
            <p:oleObj spid="_x0000_s24578" name="Document" showAsIcon="1" r:id="rId3" imgW="914400" imgH="714375" progId="Word.Document.8">
              <p:embed/>
            </p:oleObj>
          </a:graphicData>
        </a:graphic>
      </p:graphicFrame>
      <p:sp>
        <p:nvSpPr>
          <p:cNvPr id="7" name="Notched Right Arrow 6"/>
          <p:cNvSpPr/>
          <p:nvPr/>
        </p:nvSpPr>
        <p:spPr>
          <a:xfrm>
            <a:off x="5181600" y="4495800"/>
            <a:ext cx="18018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7307263" y="4191000"/>
          <a:ext cx="1836737" cy="1433513"/>
        </p:xfrm>
        <a:graphic>
          <a:graphicData uri="http://schemas.openxmlformats.org/presentationml/2006/ole">
            <p:oleObj spid="_x0000_s24579" name="Document" showAsIcon="1" r:id="rId4" imgW="914400" imgH="714375" progId="Word.Document.8">
              <p:embed/>
            </p:oleObj>
          </a:graphicData>
        </a:graphic>
      </p:graphicFrame>
      <p:sp>
        <p:nvSpPr>
          <p:cNvPr id="8" name="Notched Right Arrow 7"/>
          <p:cNvSpPr/>
          <p:nvPr/>
        </p:nvSpPr>
        <p:spPr>
          <a:xfrm>
            <a:off x="5105400" y="2438400"/>
            <a:ext cx="17256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КОНЦЕНТРАЦИЈА</a:t>
            </a:r>
          </a:p>
          <a:p>
            <a:pPr algn="ctr">
              <a:buFont typeface="Arial" charset="0"/>
              <a:buNone/>
            </a:pPr>
            <a:r>
              <a:rPr lang="sr-Cyrl-CS" sz="5400" dirty="0" smtClean="0"/>
              <a:t>Б</a:t>
            </a:r>
            <a:r>
              <a:rPr lang="en-US" sz="5400" dirty="0" smtClean="0"/>
              <a:t>ез ње нема читања са разумевањем,</a:t>
            </a:r>
          </a:p>
          <a:p>
            <a:pPr algn="ctr">
              <a:buFont typeface="Arial" charset="0"/>
              <a:buNone/>
            </a:pPr>
            <a:r>
              <a:rPr lang="en-US" sz="5400" dirty="0" smtClean="0"/>
              <a:t> а нема ни учења.</a:t>
            </a:r>
          </a:p>
          <a:p>
            <a:pPr>
              <a:buFont typeface="Arial" charset="0"/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Како вежбати концентрацију?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7307263" y="5181600"/>
          <a:ext cx="1836737" cy="1433513"/>
        </p:xfrm>
        <a:graphic>
          <a:graphicData uri="http://schemas.openxmlformats.org/presentationml/2006/ole">
            <p:oleObj spid="_x0000_s17409" name="Document" showAsIcon="1" r:id="rId3" imgW="914400" imgH="714375" progId="Word.Document.8">
              <p:embed/>
            </p:oleObj>
          </a:graphicData>
        </a:graphic>
      </p:graphicFrame>
      <p:sp>
        <p:nvSpPr>
          <p:cNvPr id="5" name="Notched Right Arrow 4"/>
          <p:cNvSpPr/>
          <p:nvPr/>
        </p:nvSpPr>
        <p:spPr>
          <a:xfrm>
            <a:off x="6858000" y="5410200"/>
            <a:ext cx="10398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724400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4800" b="1" dirty="0" smtClean="0">
                <a:solidFill>
                  <a:schemeClr val="bg1"/>
                </a:solidFill>
              </a:rPr>
              <a:t>ВЕЖБЕ КОНЦЕНТРАЦИЈЕ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dirty="0" smtClean="0"/>
              <a:t>    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Кад напредујемо у концентрацији ми нaпредујемо у најмање три ствари. </a:t>
            </a:r>
            <a:endParaRPr lang="x-none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Можемо задржати наш ум на: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schemeClr val="bg1"/>
                </a:solidFill>
              </a:rPr>
              <a:t>мање занимљивом материјалу,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schemeClr val="bg1"/>
                </a:solidFill>
              </a:rPr>
              <a:t> са већом пажњом </a:t>
            </a:r>
            <a:r>
              <a:rPr lang="x-none" b="1" dirty="0" smtClean="0">
                <a:solidFill>
                  <a:schemeClr val="bg1"/>
                </a:solidFill>
              </a:rPr>
              <a:t>и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schemeClr val="bg1"/>
                </a:solidFill>
              </a:rPr>
              <a:t>дужи временски период</a:t>
            </a:r>
            <a:endParaRPr lang="x-none" b="1" dirty="0" smtClean="0">
              <a:solidFill>
                <a:schemeClr val="bg1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/>
              <a:t>      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Код свих менталних способности битнија је учесталост него трајање вежбе. Тајна успеха је у сталној вежби. </a:t>
            </a:r>
            <a:endParaRPr lang="en-US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>
              <a:solidFill>
                <a:srgbClr val="92D05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Segoe Script"/>
              </a:rPr>
              <a:t>Исидора Секулић</a:t>
            </a:r>
            <a:br>
              <a:rPr lang="en-US" b="1" smtClean="0">
                <a:solidFill>
                  <a:srgbClr val="000000"/>
                </a:solidFill>
                <a:latin typeface="Segoe Script"/>
              </a:rPr>
            </a:br>
            <a:r>
              <a:rPr lang="en-US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b="1" smtClean="0">
                <a:solidFill>
                  <a:srgbClr val="000000"/>
                </a:solidFill>
                <a:latin typeface="Segoe Script"/>
              </a:rPr>
            </a:br>
            <a:r>
              <a:rPr lang="en-US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7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7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700" b="1" smtClean="0">
                <a:solidFill>
                  <a:srgbClr val="000000"/>
                </a:solidFill>
                <a:latin typeface="Segoe Script"/>
              </a:rPr>
              <a:t>                                             </a:t>
            </a:r>
            <a:br>
              <a:rPr lang="en-US" sz="2700" b="1" smtClean="0">
                <a:solidFill>
                  <a:srgbClr val="000000"/>
                </a:solidFill>
                <a:latin typeface="Segoe Script"/>
              </a:rPr>
            </a:br>
            <a:endParaRPr lang="en-US" sz="2700" b="1" smtClean="0">
              <a:solidFill>
                <a:srgbClr val="000000"/>
              </a:solidFill>
              <a:latin typeface="Segoe Script"/>
            </a:endParaRPr>
          </a:p>
        </p:txBody>
      </p:sp>
      <p:sp>
        <p:nvSpPr>
          <p:cNvPr id="30726" name="Content Placeholder 2"/>
          <p:cNvSpPr>
            <a:spLocks noGrp="1"/>
          </p:cNvSpPr>
          <p:nvPr>
            <p:ph idx="1"/>
          </p:nvPr>
        </p:nvSpPr>
        <p:spPr>
          <a:xfrm>
            <a:off x="1676400" y="5562600"/>
            <a:ext cx="7162800" cy="685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  <a:latin typeface="Segoe Script"/>
              </a:rPr>
              <a:t>Припреме за часове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7543800" y="5424488"/>
          <a:ext cx="1836738" cy="1433512"/>
        </p:xfrm>
        <a:graphic>
          <a:graphicData uri="http://schemas.openxmlformats.org/presentationml/2006/ole">
            <p:oleObj spid="_x0000_s30722" name="Document" showAsIcon="1" r:id="rId3" imgW="914400" imgH="714375" progId="Word.Document.8">
              <p:embed/>
            </p:oleObj>
          </a:graphicData>
        </a:graphic>
      </p:graphicFrame>
      <p:sp>
        <p:nvSpPr>
          <p:cNvPr id="5" name="Notched Right Arrow 4"/>
          <p:cNvSpPr/>
          <p:nvPr/>
        </p:nvSpPr>
        <p:spPr>
          <a:xfrm>
            <a:off x="6705600" y="5638800"/>
            <a:ext cx="963613" cy="48418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181600" cy="57150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Исидора Секулић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1877-1958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sr-Cyrl-C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Исидора Секулић рођена у Бачкој, у Мошорину.Живела је у Руми и Земуну, а учитељску школу завршила је у Сомбору. У Пешти је завршила математику и природне науке. Књижевношћу почиње да се бави тек од 1910. Била је наставник математике у Панчеву, Шапцу и Београду, а докторирала је филозофију у Немачкој 1922. Она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је била прва жена члан САНУ (редовни члан од 1950). Пропутовала је Европу. Писала је записе и путописе, приповетке и романе. Позната је по својим есејима. Њих има највише, али је писала и студије, критике и коментаре. Бавила се и преводилачким радом. Пред Први светски рат објавила је дела „Сапутници” и „Писма из Норвешке”, а касније роман „Ђакон Богородичине цркве”, збирке приповедака „Хроника паланачког гробља” и „Записи о моме народу”. Познате критике и есеји су јој „Аналитички тренуци и теме”, „Мир и немир”, „Говор и језик, културна смотра народа” и „Његошу књига дубоке оданости”.</a:t>
            </a:r>
            <a:endParaRPr lang="en-US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pic>
        <p:nvPicPr>
          <p:cNvPr id="46085" name="Picture 2" descr="http://i.colnect.net/images/f/875/648/Isidora-Sekuli%C4%87-1877-19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447800"/>
            <a:ext cx="35814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Content Placeholder 2"/>
          <p:cNvSpPr txBox="1">
            <a:spLocks/>
          </p:cNvSpPr>
          <p:nvPr/>
        </p:nvSpPr>
        <p:spPr bwMode="auto">
          <a:xfrm>
            <a:off x="5334000" y="4800600"/>
            <a:ext cx="2209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7" name="Rectangle 5"/>
          <p:cNvSpPr>
            <a:spLocks noChangeArrowheads="1"/>
          </p:cNvSpPr>
          <p:nvPr/>
        </p:nvSpPr>
        <p:spPr bwMode="auto">
          <a:xfrm>
            <a:off x="5486400" y="6248400"/>
            <a:ext cx="3352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b="1" dirty="0">
                <a:latin typeface="Calibri" pitchFamily="34" charset="0"/>
              </a:rPr>
              <a:t>П</a:t>
            </a:r>
            <a:r>
              <a:rPr lang="en-US" b="1" dirty="0">
                <a:latin typeface="Calibri" pitchFamily="34" charset="0"/>
              </a:rPr>
              <a:t>реузето са http://colnect.com/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5400" dirty="0" smtClean="0">
                <a:solidFill>
                  <a:schemeClr val="bg1"/>
                </a:solidFill>
                <a:latin typeface="Segoe Script"/>
              </a:rPr>
              <a:t>ШТА ЈЕ ЕСЕЈ?</a:t>
            </a:r>
          </a:p>
          <a:p>
            <a:pPr algn="ctr">
              <a:buFont typeface="Arial" charset="0"/>
              <a:buNone/>
            </a:pPr>
            <a:endParaRPr lang="en-US" sz="5400" dirty="0" smtClean="0">
              <a:solidFill>
                <a:schemeClr val="bg1"/>
              </a:solidFill>
              <a:latin typeface="Segoe Script"/>
            </a:endParaRPr>
          </a:p>
          <a:p>
            <a:pPr algn="ctr">
              <a:buFont typeface="Arial" charset="0"/>
              <a:buNone/>
            </a:pPr>
            <a:r>
              <a:rPr lang="en-US" sz="5400" dirty="0" smtClean="0">
                <a:solidFill>
                  <a:schemeClr val="bg1"/>
                </a:solidFill>
                <a:latin typeface="Segoe Script"/>
              </a:rPr>
              <a:t>КАКВЕ СУ ПРИЛИКЕ У СРБИЈИ </a:t>
            </a:r>
            <a:r>
              <a:rPr lang="sr-Cyrl-RS" sz="5400" dirty="0" smtClean="0">
                <a:solidFill>
                  <a:schemeClr val="bg1"/>
                </a:solidFill>
                <a:latin typeface="Segoe Script"/>
              </a:rPr>
              <a:t>19</a:t>
            </a:r>
            <a:r>
              <a:rPr lang="en-US" sz="5400" dirty="0" smtClean="0">
                <a:solidFill>
                  <a:schemeClr val="bg1"/>
                </a:solidFill>
                <a:latin typeface="Segoe Script"/>
              </a:rPr>
              <a:t>11.године?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 rtlCol="0"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Cyrl-CS" sz="8600" b="1" dirty="0" smtClean="0">
                <a:solidFill>
                  <a:schemeClr val="bg1"/>
                </a:solidFill>
              </a:rPr>
              <a:t>РЕЧЕНИЦЕ НА КОЈЕ ТРЕБА ОБРАТИТИ ПАЖЊУ: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r-Cyrl-C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У стварност не верујемо и не волимо је.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Силу мисли трошимо на расправљање, неспоразуме и несугласице.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У мислима умемо бити стварни, у делима не.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Гдегод нас је, свугде тешко живимо.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Или се бранили, или се не бранили, зло пролазимо. 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Нама је потребан један нарочити морал и нарочити принципи и појмови о раду и љубави појединаца према народној ствари. Тај морал би требало да је директна последица љубави према човечанству.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И човек и магаре су мудрији него човек сâм</a:t>
            </a:r>
            <a:r>
              <a:rPr lang="x-none" sz="6200" dirty="0" smtClean="0">
                <a:solidFill>
                  <a:schemeClr val="bg1"/>
                </a:solidFill>
              </a:rPr>
              <a:t>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Замора и колебања, наравно, мора бити, у путевима и правцима морамо грешити. Сабран мора човек бити и испитати мора оно место на коме је клизнуо и пао.</a:t>
            </a:r>
            <a:endParaRPr lang="en-US" sz="62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6200" dirty="0" smtClean="0">
                <a:solidFill>
                  <a:schemeClr val="bg1"/>
                </a:solidFill>
              </a:rPr>
              <a:t>Љубав према раду за опште добро треба да постане код нас не уверење него вера.</a:t>
            </a:r>
            <a:endParaRPr lang="en-US" sz="6200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54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ПОРУКА: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Смисао нашег бивствовања на овој трошној мајци земљи да помогнемо једни другима својим несебичним радом за добробит нашег напаћеног народа.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ДОМАЋИ ЗАДАТАК: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chemeClr val="bg1"/>
                </a:solidFill>
              </a:rPr>
              <a:t>Поново прочитати есеј ‘’Ми и стварност’’</a:t>
            </a: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chemeClr val="bg1"/>
                </a:solidFill>
              </a:rPr>
              <a:t>Извући кључне речи које се односе на 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Есе</a:t>
            </a:r>
            <a:r>
              <a:rPr lang="sr-Cyrl-CS" sz="2200" dirty="0" smtClean="0">
                <a:solidFill>
                  <a:schemeClr val="bg1"/>
                </a:solidFill>
              </a:rPr>
              <a:t>ј</a:t>
            </a:r>
            <a:r>
              <a:rPr lang="en-US" sz="2200" dirty="0" smtClean="0">
                <a:solidFill>
                  <a:schemeClr val="bg1"/>
                </a:solidFill>
              </a:rPr>
              <a:t> као књижевну форму;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Есеј ‘’Ми и стварност’’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Исидору С</a:t>
            </a:r>
            <a:r>
              <a:rPr lang="sr-Cyrl-RS" sz="2200" dirty="0" smtClean="0">
                <a:solidFill>
                  <a:schemeClr val="bg1"/>
                </a:solidFill>
              </a:rPr>
              <a:t>е</a:t>
            </a:r>
            <a:r>
              <a:rPr lang="en-US" sz="2200" dirty="0" smtClean="0">
                <a:solidFill>
                  <a:schemeClr val="bg1"/>
                </a:solidFill>
              </a:rPr>
              <a:t>кулић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200" dirty="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Подршка за учење кроз брошуре:</a:t>
            </a:r>
          </a:p>
          <a:p>
            <a:pPr>
              <a:lnSpc>
                <a:spcPct val="8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Брошура</a:t>
            </a:r>
            <a:r>
              <a:rPr lang="ru-RU" sz="2200" dirty="0" smtClean="0"/>
              <a:t> : Методе читања/Како ефикасно учити? (за самостални рад ван школе);</a:t>
            </a:r>
            <a:endParaRPr lang="en-US" sz="2200" dirty="0" smtClean="0"/>
          </a:p>
          <a:p>
            <a:pPr>
              <a:lnSpc>
                <a:spcPct val="8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Брошура: </a:t>
            </a:r>
            <a:r>
              <a:rPr lang="ru-RU" sz="2200" dirty="0" smtClean="0"/>
              <a:t>Како извлачити белешке и обелезавати текст? (за самостални рад ван школе);</a:t>
            </a:r>
            <a:endParaRPr lang="en-US" sz="2200" dirty="0" smtClean="0"/>
          </a:p>
          <a:p>
            <a:pPr>
              <a:lnSpc>
                <a:spcPct val="8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Брошура: </a:t>
            </a:r>
            <a:r>
              <a:rPr lang="ru-RU" sz="2200" dirty="0" smtClean="0"/>
              <a:t>Како вежбати концентрацију? (за самостални рад ван школе);</a:t>
            </a:r>
            <a:endParaRPr lang="en-US" sz="22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                    </a:t>
            </a:r>
            <a:r>
              <a:rPr lang="x-none" sz="6400" dirty="0" smtClean="0">
                <a:solidFill>
                  <a:schemeClr val="bg1"/>
                </a:solidFill>
              </a:rPr>
              <a:t>КЉУЧНЕ РЕЧИ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Ученици излиставају кључне речи у вези са  </a:t>
            </a:r>
            <a:r>
              <a:rPr lang="x-none" sz="5400" b="1" dirty="0" smtClean="0">
                <a:solidFill>
                  <a:schemeClr val="bg1"/>
                </a:solidFill>
              </a:rPr>
              <a:t>есејом</a:t>
            </a:r>
            <a:r>
              <a:rPr lang="x-none" sz="5400" dirty="0" smtClean="0">
                <a:solidFill>
                  <a:schemeClr val="bg1"/>
                </a:solidFill>
              </a:rPr>
              <a:t> као књижевном врстом. </a:t>
            </a:r>
            <a:endParaRPr lang="en-US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  Ученици проналазе кључне речи из биографије </a:t>
            </a:r>
            <a:r>
              <a:rPr lang="x-none" sz="5400" b="1" dirty="0" smtClean="0">
                <a:solidFill>
                  <a:schemeClr val="bg1"/>
                </a:solidFill>
              </a:rPr>
              <a:t>књижевнице</a:t>
            </a:r>
            <a:r>
              <a:rPr lang="x-none" sz="5400" dirty="0" smtClean="0">
                <a:solidFill>
                  <a:schemeClr val="bg1"/>
                </a:solidFill>
              </a:rPr>
              <a:t> Исидоре Секулић. </a:t>
            </a:r>
            <a:endParaRPr lang="en-US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  Ученици ишчитавају кључне речи есеја </a:t>
            </a:r>
            <a:r>
              <a:rPr lang="x-none" sz="5400" b="1" i="1" dirty="0" smtClean="0">
                <a:solidFill>
                  <a:schemeClr val="bg1"/>
                </a:solidFill>
              </a:rPr>
              <a:t>Ми и стварност</a:t>
            </a:r>
            <a:r>
              <a:rPr lang="x-none" sz="5400" b="1" dirty="0" smtClean="0">
                <a:solidFill>
                  <a:schemeClr val="bg1"/>
                </a:solidFill>
              </a:rPr>
              <a:t>.</a:t>
            </a:r>
            <a:r>
              <a:rPr lang="x-none" sz="54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 rtlCol="0">
            <a:normAutofit fontScale="5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8000" b="1" dirty="0" smtClean="0">
                <a:solidFill>
                  <a:schemeClr val="bg1"/>
                </a:solidFill>
              </a:rPr>
              <a:t>ЗАДАТАК ЗА ГРУПЕ</a:t>
            </a:r>
            <a:endParaRPr lang="sr-Cyrl-RS" sz="8000" b="1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5400" b="1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x-none" sz="5400" b="1" dirty="0" smtClean="0">
                <a:solidFill>
                  <a:schemeClr val="bg1"/>
                </a:solidFill>
              </a:rPr>
              <a:t>Задатак за све групе гласи: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   Осмисли питање за сваку кључну реч из дела есеја који сте добили. Кључна реч може бити и у одговору, а не само у питању. Замислите да сте у улози наставника и правите тест за ученике. Питања морају да буду различитог типа.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   Сетите се пробног завршног испита. Нису сва питања била истог типа. </a:t>
            </a:r>
            <a:endParaRPr lang="en-US" sz="5400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54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 rtlCol="0"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b="1" dirty="0" smtClean="0">
                <a:solidFill>
                  <a:schemeClr val="bg1"/>
                </a:solidFill>
              </a:rPr>
              <a:t>ИЗВЕШТАВАЊЕ ГРУПА</a:t>
            </a:r>
            <a:endParaRPr lang="sr-Cyrl-RS" sz="5400" b="1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Групе читају задатке које су осмислили.</a:t>
            </a:r>
            <a:endParaRPr lang="sr-Cyrl-RS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Док једна група чита задатак, остале групе дају одговор консултујући се унутар своје екипе.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4400" dirty="0" smtClean="0">
                <a:solidFill>
                  <a:schemeClr val="bg1"/>
                </a:solidFill>
              </a:rPr>
              <a:t>ДОМАЋИ ЗАДАТАК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4300" dirty="0" smtClean="0">
                <a:solidFill>
                  <a:schemeClr val="bg1"/>
                </a:solidFill>
              </a:rPr>
              <a:t>Препорука за квалитетније учење: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 да свакодневно вежбају своју концентрацију вежбама које су добили током прошлог часа.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382000" cy="838200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5400" dirty="0" smtClean="0">
                <a:solidFill>
                  <a:schemeClr val="bg1"/>
                </a:solidFill>
              </a:rPr>
              <a:t>ЕВАЛУАЦИЈА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54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smtClean="0">
                <a:solidFill>
                  <a:srgbClr val="000000"/>
                </a:solidFill>
                <a:latin typeface="Segoe Script"/>
              </a:rPr>
              <a:t>МИ  И  СТВАРНОСТ</a:t>
            </a: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/>
            </a:r>
            <a:br>
              <a:rPr lang="en-US" sz="24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                                              Исидора Секулић</a:t>
            </a:r>
          </a:p>
        </p:txBody>
      </p:sp>
      <p:pic>
        <p:nvPicPr>
          <p:cNvPr id="5" name="Picture 4" descr="DSCN17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438400"/>
            <a:ext cx="6629400" cy="4046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4" descr="DSCN166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9850"/>
            <a:ext cx="9144000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 rot="21189144">
            <a:off x="3419625" y="100212"/>
            <a:ext cx="5702305" cy="978686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500" b="1" smtClean="0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sz="1800" b="1" smtClean="0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7346" name="Content Placeholder 5" descr="DSCN166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14300"/>
            <a:ext cx="9296400" cy="6972300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 rot="21189144">
            <a:off x="3419625" y="100212"/>
            <a:ext cx="5702305" cy="978686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>
                <a:solidFill>
                  <a:srgbClr val="000000"/>
                </a:solidFill>
                <a:latin typeface="Segoe Script"/>
              </a:rPr>
            </a:br>
            <a:r>
              <a:rPr lang="en-US" sz="2400" b="1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8370" name="Content Placeholder 3" descr="DSCN166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 rot="21189144">
            <a:off x="3419625" y="100212"/>
            <a:ext cx="5702305" cy="978686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 dirty="0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 dirty="0">
                <a:solidFill>
                  <a:srgbClr val="000000"/>
                </a:solidFill>
                <a:latin typeface="Segoe Script"/>
              </a:rPr>
            </a:br>
            <a:r>
              <a:rPr lang="en-US" sz="2400" b="1" dirty="0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 dirty="0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9394" name="Content Placeholder 3" descr="DSCN166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14300"/>
            <a:ext cx="9296400" cy="69723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 rot="21189144">
            <a:off x="3419625" y="100212"/>
            <a:ext cx="5702305" cy="978686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>
                <a:solidFill>
                  <a:srgbClr val="000000"/>
                </a:solidFill>
                <a:latin typeface="Segoe Script"/>
              </a:rPr>
            </a:br>
            <a:r>
              <a:rPr lang="en-US" sz="2400" b="1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0418" name="Content Placeholder 3" descr="DSCN166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 rot="21189144">
            <a:off x="3419625" y="100212"/>
            <a:ext cx="5702305" cy="978686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500" b="1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>
                <a:solidFill>
                  <a:srgbClr val="000000"/>
                </a:solidFill>
                <a:latin typeface="Segoe Script"/>
              </a:rPr>
            </a:br>
            <a:r>
              <a:rPr lang="en-US" sz="2400" b="1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Content Placeholder 7" descr="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702175" cy="6096000"/>
          </a:xfrm>
        </p:spPr>
      </p:pic>
      <p:pic>
        <p:nvPicPr>
          <p:cNvPr id="61442" name="Picture 8" descr="DSCN169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2488" y="1143000"/>
            <a:ext cx="448151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572000" y="0"/>
            <a:ext cx="4572000" cy="114300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700" b="1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700" b="1">
                <a:solidFill>
                  <a:srgbClr val="000000"/>
                </a:solidFill>
                <a:latin typeface="Segoe Script"/>
              </a:rPr>
            </a:br>
            <a:r>
              <a:rPr lang="en-US" sz="2600" b="1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sz="2000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6019800"/>
            <a:ext cx="4724400" cy="83820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100" b="1">
                <a:solidFill>
                  <a:srgbClr val="000000"/>
                </a:solidFill>
                <a:latin typeface="Segoe Script"/>
              </a:rPr>
              <a:t>Радови ученика </a:t>
            </a:r>
          </a:p>
          <a:p>
            <a:pPr algn="ctr">
              <a:lnSpc>
                <a:spcPct val="80000"/>
              </a:lnSpc>
            </a:pPr>
            <a:r>
              <a:rPr lang="en-US" sz="2100" b="1">
                <a:solidFill>
                  <a:srgbClr val="000000"/>
                </a:solidFill>
                <a:latin typeface="Segoe Script"/>
              </a:rPr>
              <a:t>осмог разреда</a:t>
            </a:r>
            <a:r>
              <a:rPr lang="en-US" sz="2000" b="1">
                <a:solidFill>
                  <a:srgbClr val="000000"/>
                </a:solidFill>
                <a:latin typeface="Segoe Script"/>
              </a:rPr>
              <a:t>                       </a:t>
            </a:r>
            <a:r>
              <a:rPr lang="en-US" sz="1500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Content Placeholder 5" descr="DSCN169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43000"/>
            <a:ext cx="4340225" cy="5715000"/>
          </a:xfrm>
        </p:spPr>
      </p:pic>
      <p:pic>
        <p:nvPicPr>
          <p:cNvPr id="62466" name="Picture 8" descr="DSCN170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0863" y="0"/>
            <a:ext cx="478313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419600" cy="1096962"/>
          </a:xfrm>
          <a:ln/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500" b="1" smtClean="0">
                <a:solidFill>
                  <a:srgbClr val="000000"/>
                </a:solidFill>
                <a:latin typeface="Segoe Script"/>
              </a:rPr>
              <a:t>Исидора Секулић </a:t>
            </a:r>
            <a:br>
              <a:rPr lang="en-US" sz="2500" b="1" smtClean="0">
                <a:solidFill>
                  <a:srgbClr val="000000"/>
                </a:solidFill>
                <a:latin typeface="Segoe Script"/>
              </a:rPr>
            </a:br>
            <a:r>
              <a:rPr lang="en-US" sz="2400" b="1" smtClean="0">
                <a:solidFill>
                  <a:srgbClr val="000000"/>
                </a:solidFill>
                <a:latin typeface="Segoe Script"/>
              </a:rPr>
              <a:t>МИ  И  СТВАНОСТ                       </a:t>
            </a:r>
            <a:r>
              <a:rPr lang="en-US" sz="1800" b="1" smtClean="0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343400" y="5943600"/>
            <a:ext cx="4800600" cy="91440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300" b="1">
                <a:solidFill>
                  <a:srgbClr val="000000"/>
                </a:solidFill>
                <a:latin typeface="Segoe Script"/>
              </a:rPr>
              <a:t>Радови ученика </a:t>
            </a:r>
          </a:p>
          <a:p>
            <a:pPr algn="ctr">
              <a:lnSpc>
                <a:spcPct val="80000"/>
              </a:lnSpc>
            </a:pPr>
            <a:r>
              <a:rPr lang="en-US" sz="2300" b="1">
                <a:solidFill>
                  <a:srgbClr val="000000"/>
                </a:solidFill>
                <a:latin typeface="Segoe Script"/>
              </a:rPr>
              <a:t>осмог разреда</a:t>
            </a:r>
            <a:r>
              <a:rPr lang="en-US" sz="2200" b="1">
                <a:solidFill>
                  <a:srgbClr val="000000"/>
                </a:solidFill>
                <a:latin typeface="Segoe Script"/>
              </a:rPr>
              <a:t>                       </a:t>
            </a:r>
            <a:r>
              <a:rPr lang="en-US" sz="1700" b="1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5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0"/>
            <a:ext cx="4984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6019800"/>
            <a:ext cx="9144000" cy="83820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100" b="1" dirty="0">
                <a:solidFill>
                  <a:srgbClr val="000000"/>
                </a:solidFill>
                <a:latin typeface="Segoe Script"/>
              </a:rPr>
              <a:t>Исидора Секулић </a:t>
            </a:r>
          </a:p>
          <a:p>
            <a:pPr algn="ctr">
              <a:lnSpc>
                <a:spcPct val="80000"/>
              </a:lnSpc>
            </a:pPr>
            <a:r>
              <a:rPr lang="sr-Cyrl-CS" sz="2100" b="1" dirty="0">
                <a:solidFill>
                  <a:srgbClr val="000000"/>
                </a:solidFill>
                <a:latin typeface="Segoe Script"/>
              </a:rPr>
              <a:t>Рад ученице Доротеје </a:t>
            </a:r>
            <a:r>
              <a:rPr lang="sr-Cyrl-CS" sz="2100" b="1" dirty="0" smtClean="0">
                <a:solidFill>
                  <a:srgbClr val="000000"/>
                </a:solidFill>
                <a:latin typeface="Segoe Script"/>
              </a:rPr>
              <a:t> </a:t>
            </a:r>
            <a:r>
              <a:rPr lang="sr-Cyrl-CS" sz="2100" b="1" dirty="0">
                <a:solidFill>
                  <a:srgbClr val="000000"/>
                </a:solidFill>
                <a:latin typeface="Segoe Script"/>
              </a:rPr>
              <a:t>Перишић</a:t>
            </a:r>
            <a:r>
              <a:rPr lang="en-US" sz="2000" b="1" dirty="0">
                <a:solidFill>
                  <a:srgbClr val="000000"/>
                </a:solidFill>
                <a:latin typeface="Segoe Script"/>
              </a:rPr>
              <a:t>  </a:t>
            </a:r>
            <a:r>
              <a:rPr lang="sr-Cyrl-RS" sz="2000" b="1" dirty="0" smtClean="0">
                <a:solidFill>
                  <a:srgbClr val="000000"/>
                </a:solidFill>
                <a:latin typeface="Segoe Script"/>
              </a:rPr>
              <a:t>Жигић</a:t>
            </a:r>
            <a:r>
              <a:rPr lang="en-US" sz="2000" b="1" dirty="0" smtClean="0">
                <a:solidFill>
                  <a:srgbClr val="000000"/>
                </a:solidFill>
                <a:latin typeface="Segoe Script"/>
              </a:rPr>
              <a:t>                   </a:t>
            </a:r>
            <a:r>
              <a:rPr lang="en-US" sz="1500" b="1" dirty="0">
                <a:solidFill>
                  <a:srgbClr val="000000"/>
                </a:solidFill>
                <a:latin typeface="Segoe Script"/>
              </a:rPr>
              <a:t>27.05.2014.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1269</Words>
  <Application>Microsoft Office PowerPoint</Application>
  <PresentationFormat>On-screen Show (4:3)</PresentationFormat>
  <Paragraphs>217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Office Theme</vt:lpstr>
      <vt:lpstr>Microsoft Office Word 97 - 2003 Document</vt:lpstr>
      <vt:lpstr>Document</vt:lpstr>
      <vt:lpstr>Slide 1</vt:lpstr>
      <vt:lpstr>Slide 2</vt:lpstr>
      <vt:lpstr>Исидора Секулић         МИ  И  СТВАРНОСТ                                                         Шта  нас тренутно највише брине? </vt:lpstr>
      <vt:lpstr>МИ  И  СТВАРНОСТ                                               Исидора Секулић</vt:lpstr>
      <vt:lpstr>Slide 5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Slide 8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Исидора Секулић  МИ  И  СТВАРНОСТ                                               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МИ  И  СТВАРНОСТ                                               Исидора Секулић</vt:lpstr>
      <vt:lpstr>Исидора Секулић  МИ  И  СТВАНОСТ                       27.05.2014.</vt:lpstr>
      <vt:lpstr>Slide 28</vt:lpstr>
      <vt:lpstr>Slide 29</vt:lpstr>
      <vt:lpstr>Slide 30</vt:lpstr>
      <vt:lpstr>Slide 31</vt:lpstr>
      <vt:lpstr>Slide 32</vt:lpstr>
      <vt:lpstr>Исидора Секулић  МИ  И  СТВАНОСТ                       27.05.2014.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22okt</dc:creator>
  <cp:lastModifiedBy>22okt</cp:lastModifiedBy>
  <cp:revision>80</cp:revision>
  <dcterms:created xsi:type="dcterms:W3CDTF">2006-08-16T00:00:00Z</dcterms:created>
  <dcterms:modified xsi:type="dcterms:W3CDTF">2014-06-03T20:57:54Z</dcterms:modified>
</cp:coreProperties>
</file>