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doc" ContentType="application/msword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"/>
    <p:penClr>
      <a:srgbClr val="FF0000"/>
    </p:penClr>
  </p:showPr>
  <p:clrMru>
    <a:srgbClr val="E86F24"/>
    <a:srgbClr val="FF6600"/>
    <a:srgbClr val="008000"/>
    <a:srgbClr val="006600"/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D4F1B6-8439-4B19-9AD1-1753891062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D101E-F3D3-4B06-8B23-89E72E0A7B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1AD5F-CC1E-428C-B41F-40F7F836A1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5E1D8-2B7C-4009-8D3E-FD1610DAD5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5EE5B-1473-4906-ABFC-C0464E9135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98C63-1E2A-4A57-B084-963F301BF7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4ED8F-162B-4DB7-A8EB-997E2E4CD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96B7A-BC6D-40CE-88F3-D3DB6195D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6BD49-4F77-404E-B5FB-11DF4C8E21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79AA8-5D0E-4266-96D9-E989EA1BCD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5B4B9-AF15-4038-BB71-198461D5B5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B355904-5991-42C8-A3B4-D143C8A70A4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1.jpeg"/><Relationship Id="rId3" Type="http://schemas.openxmlformats.org/officeDocument/2006/relationships/slide" Target="slide4.xml"/><Relationship Id="rId7" Type="http://schemas.openxmlformats.org/officeDocument/2006/relationships/slide" Target="slide7.xml"/><Relationship Id="rId12" Type="http://schemas.openxmlformats.org/officeDocument/2006/relationships/slide" Target="slide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0.jpeg"/><Relationship Id="rId5" Type="http://schemas.openxmlformats.org/officeDocument/2006/relationships/slide" Target="slide5.xml"/><Relationship Id="rId10" Type="http://schemas.openxmlformats.org/officeDocument/2006/relationships/slide" Target="slide9.xml"/><Relationship Id="rId4" Type="http://schemas.openxmlformats.org/officeDocument/2006/relationships/image" Target="../media/image8.jpeg"/><Relationship Id="rId9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Word_Document1.docx"/><Relationship Id="rId5" Type="http://schemas.openxmlformats.org/officeDocument/2006/relationships/image" Target="../media/image14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5.docx"/><Relationship Id="rId13" Type="http://schemas.openxmlformats.org/officeDocument/2006/relationships/package" Target="../embeddings/Microsoft_Office_Word_Document6.docx"/><Relationship Id="rId3" Type="http://schemas.openxmlformats.org/officeDocument/2006/relationships/image" Target="../media/image5.jpeg"/><Relationship Id="rId7" Type="http://schemas.openxmlformats.org/officeDocument/2006/relationships/package" Target="../embeddings/Microsoft_Office_PowerPoint_Presentation4.pptx"/><Relationship Id="rId12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hyperlink" Target="http://www.etsmp.moodlehub.com/" TargetMode="External"/><Relationship Id="rId11" Type="http://schemas.openxmlformats.org/officeDocument/2006/relationships/hyperlink" Target="http://filarkiv.viten.no/?content=drivhuseffekten-1_en" TargetMode="External"/><Relationship Id="rId5" Type="http://schemas.openxmlformats.org/officeDocument/2006/relationships/image" Target="../media/image19.jpeg"/><Relationship Id="rId10" Type="http://schemas.openxmlformats.org/officeDocument/2006/relationships/image" Target="../media/image20.jpeg"/><Relationship Id="rId4" Type="http://schemas.openxmlformats.org/officeDocument/2006/relationships/package" Target="../embeddings/Microsoft_Office_Word_Document3.docx"/><Relationship Id="rId9" Type="http://schemas.openxmlformats.org/officeDocument/2006/relationships/hyperlink" Target="http://www.ecochamp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hyperlink" Target="http://www.etsmp.moodlehub.com/" TargetMode="External"/><Relationship Id="rId5" Type="http://schemas.openxmlformats.org/officeDocument/2006/relationships/oleObject" Target="../embeddings/Microsoft_Office_Word_97_-_2003_Document1.doc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hyperlink" Target="http://www.youtube.com/watch?v=_cz5KQf7YEA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30.jpeg"/><Relationship Id="rId12" Type="http://schemas.openxmlformats.org/officeDocument/2006/relationships/image" Target="../media/image33.jpeg"/><Relationship Id="rId17" Type="http://schemas.openxmlformats.org/officeDocument/2006/relationships/package" Target="../embeddings/Microsoft_Office_Word_Document8.docx"/><Relationship Id="rId2" Type="http://schemas.openxmlformats.org/officeDocument/2006/relationships/slideLayout" Target="../slideLayouts/slideLayout2.xml"/><Relationship Id="rId16" Type="http://schemas.openxmlformats.org/officeDocument/2006/relationships/package" Target="../embeddings/Microsoft_Office_Word_Document7.docx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jpeg"/><Relationship Id="rId11" Type="http://schemas.openxmlformats.org/officeDocument/2006/relationships/hyperlink" Target="http://www.youtube.com/watch?v=xzOLGHs9GTc" TargetMode="External"/><Relationship Id="rId5" Type="http://schemas.openxmlformats.org/officeDocument/2006/relationships/image" Target="../media/image28.jpeg"/><Relationship Id="rId15" Type="http://schemas.openxmlformats.org/officeDocument/2006/relationships/image" Target="../media/image35.jpeg"/><Relationship Id="rId10" Type="http://schemas.openxmlformats.org/officeDocument/2006/relationships/image" Target="../media/image32.jpeg"/><Relationship Id="rId4" Type="http://schemas.openxmlformats.org/officeDocument/2006/relationships/image" Target="../media/image27.jpeg"/><Relationship Id="rId9" Type="http://schemas.openxmlformats.org/officeDocument/2006/relationships/hyperlink" Target="http://www.youtube.com/watch?v=XlYMHR6Tjd0" TargetMode="External"/><Relationship Id="rId1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5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6" Type="http://schemas.openxmlformats.org/officeDocument/2006/relationships/package" Target="../embeddings/Microsoft_Office_Word_Document11.docx"/><Relationship Id="rId1" Type="http://schemas.openxmlformats.org/officeDocument/2006/relationships/vmlDrawing" Target="../drawings/vmlDrawing6.v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package" Target="../embeddings/Microsoft_Office_Excel_Worksheet10.xlsx"/><Relationship Id="rId10" Type="http://schemas.openxmlformats.org/officeDocument/2006/relationships/image" Target="../media/image44.jpeg"/><Relationship Id="rId4" Type="http://schemas.openxmlformats.org/officeDocument/2006/relationships/hyperlink" Target="http://www.youtube.com/watch?v=D4hrn0LCe68" TargetMode="External"/><Relationship Id="rId9" Type="http://schemas.openxmlformats.org/officeDocument/2006/relationships/image" Target="../media/image43.jpeg"/><Relationship Id="rId14" Type="http://schemas.openxmlformats.org/officeDocument/2006/relationships/package" Target="../embeddings/Microsoft_Office_Word_Document9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.jpeg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1.jpeg"/><Relationship Id="rId11" Type="http://schemas.openxmlformats.org/officeDocument/2006/relationships/package" Target="../embeddings/Microsoft_Office_Word_Document12.docx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package" Target="../embeddings/Microsoft_Office_Word_Document15.docx"/><Relationship Id="rId3" Type="http://schemas.openxmlformats.org/officeDocument/2006/relationships/image" Target="../media/image5.jpeg"/><Relationship Id="rId7" Type="http://schemas.openxmlformats.org/officeDocument/2006/relationships/image" Target="../media/image62.jpeg"/><Relationship Id="rId12" Type="http://schemas.openxmlformats.org/officeDocument/2006/relationships/image" Target="../media/image66.jpeg"/><Relationship Id="rId1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6" Type="http://schemas.openxmlformats.org/officeDocument/2006/relationships/hyperlink" Target="http://www.ecochamp.com/" TargetMode="Externa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1.jpeg"/><Relationship Id="rId11" Type="http://schemas.openxmlformats.org/officeDocument/2006/relationships/hyperlink" Target="http://www.obnovljiviizvorienergije.spaces.live.com/" TargetMode="External"/><Relationship Id="rId5" Type="http://schemas.openxmlformats.org/officeDocument/2006/relationships/package" Target="../embeddings/Microsoft_Office_Word_Document14.docx"/><Relationship Id="rId15" Type="http://schemas.openxmlformats.org/officeDocument/2006/relationships/oleObject" Target="../embeddings/Microsoft_Office_Excel_97-2003_Worksheet3.xls"/><Relationship Id="rId10" Type="http://schemas.openxmlformats.org/officeDocument/2006/relationships/image" Target="../media/image65.jpeg"/><Relationship Id="rId4" Type="http://schemas.openxmlformats.org/officeDocument/2006/relationships/package" Target="../embeddings/Microsoft_Office_Word_Document13.docx"/><Relationship Id="rId9" Type="http://schemas.openxmlformats.org/officeDocument/2006/relationships/image" Target="../media/image64.jpeg"/><Relationship Id="rId14" Type="http://schemas.openxmlformats.org/officeDocument/2006/relationships/oleObject" Target="../embeddings/Microsoft_Office_Excel_97-2003_Worksheet2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  <a:ln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smtClean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smtClean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smtClean="0"/>
              <a:t>Наставни </a:t>
            </a:r>
            <a:r>
              <a:rPr lang="sr-Cyrl-CS" b="1"/>
              <a:t>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smtClean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smtClean="0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b="1" smtClean="0"/>
              <a:t>Звонко Гашпаровић </a:t>
            </a:r>
            <a:r>
              <a:rPr lang="sr-Cyrl-CS" smtClean="0"/>
              <a:t>– ЕТШ ‘’Михајло Пупин’’,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smtClean="0"/>
              <a:t>      Нови Сад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b="1"/>
              <a:t> </a:t>
            </a:r>
            <a:r>
              <a:rPr lang="sr-Cyrl-CS" b="1" smtClean="0"/>
              <a:t>     Елизабета Алиђукић </a:t>
            </a:r>
            <a:r>
              <a:rPr lang="sr-Cyrl-CS" smtClean="0"/>
              <a:t>– ЕТШ ‘’Михајло Пупин’’ ,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smtClean="0"/>
              <a:t>      Нови Сад     </a:t>
            </a:r>
            <a:r>
              <a:rPr lang="sr-Latn-CS" smtClean="0"/>
              <a:t>      </a:t>
            </a:r>
            <a:endParaRPr lang="sr-Cyrl-CS" smtClean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b="1"/>
              <a:t> </a:t>
            </a:r>
            <a:r>
              <a:rPr lang="sr-Cyrl-CS" b="1" smtClean="0"/>
              <a:t>     Ана Лојаничић </a:t>
            </a:r>
            <a:r>
              <a:rPr lang="sr-Cyrl-CS" smtClean="0"/>
              <a:t>- ЕТШ ‘’Михајло Пупин’’,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/>
              <a:t> </a:t>
            </a:r>
            <a:r>
              <a:rPr lang="sr-Cyrl-CS" smtClean="0"/>
              <a:t>     Нови Сад</a:t>
            </a:r>
            <a:endParaRPr lang="sr-Cyrl-C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mtClean="0"/>
              <a:t>Електрична Постројења</a:t>
            </a:r>
            <a:endParaRPr lang="en-U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b="1" smtClean="0"/>
              <a:t>Основе Фотоволтаже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mtClean="0"/>
              <a:t>Трећи разред средње школе</a:t>
            </a:r>
            <a:endParaRPr lang="en-U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/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14351" name="Object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39750" y="5445125"/>
          <a:ext cx="1219200" cy="1152525"/>
        </p:xfrm>
        <a:graphic>
          <a:graphicData uri="http://schemas.openxmlformats.org/presentationml/2006/ole">
            <p:oleObj spid="_x0000_s14351" name="Picture" showAsIcon="1" r:id="rId4" imgW="914400" imgH="71424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Picture 14" descr="sun_tou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230" y="1357298"/>
            <a:ext cx="2671770" cy="2592253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8" name="Picture 7" descr="zemlj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4214818"/>
            <a:ext cx="2222500" cy="23495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642910" y="5072074"/>
            <a:ext cx="821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000" smtClean="0"/>
              <a:t>                       </a:t>
            </a:r>
            <a:r>
              <a:rPr lang="sr-Cyrl-CS" sz="2000" smtClean="0">
                <a:solidFill>
                  <a:schemeClr val="bg1"/>
                </a:solidFill>
              </a:rPr>
              <a:t>Развијање свести код ученика о значају коришћења  алтернативних извора енергије и популаризација фотонапонске конверзије, као једне од могућности трансформације соларне у електричну енергију.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0430" y="1714488"/>
            <a:ext cx="193514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r-Cyrl-CS" sz="36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E86F24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ИДЕЈА</a:t>
            </a:r>
            <a:endParaRPr lang="en-US" sz="3600" b="1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E86F24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43240" y="4071942"/>
            <a:ext cx="27879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r-Cyrl-CS" sz="32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ЦИЉ РАДА</a:t>
            </a:r>
            <a:endParaRPr lang="en-US" sz="3200" b="1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2910" y="2500306"/>
            <a:ext cx="70392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2400" cap="none" spc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Идеја нам је била да укажемо на важност </a:t>
            </a:r>
            <a:endParaRPr lang="sr-Latn-CS" sz="2400" cap="none" spc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sr-Cyrl-CS" sz="2400" cap="none" spc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преласка</a:t>
            </a:r>
            <a:r>
              <a:rPr lang="sr-Latn-CS" sz="2400" cap="none" spc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sr-Cyrl-CS" sz="2400" cap="none" spc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 фосилних горива на алтернативне </a:t>
            </a:r>
            <a:endParaRPr lang="sr-Latn-CS" sz="2400" cap="none" spc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sr-Cyrl-CS" sz="2400" cap="none" spc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изворе енергије</a:t>
            </a:r>
            <a:r>
              <a:rPr lang="sr-Latn-CS" sz="2400" cap="none" spc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2400" cap="none" spc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Flowchart: Process 4">
            <a:hlinkClick r:id="rId3" action="ppaction://hlinksldjump"/>
          </p:cNvPr>
          <p:cNvSpPr/>
          <p:nvPr/>
        </p:nvSpPr>
        <p:spPr bwMode="auto">
          <a:xfrm>
            <a:off x="214282" y="1785926"/>
            <a:ext cx="2286016" cy="1214446"/>
          </a:xfrm>
          <a:prstGeom prst="flowChartProcess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smtClean="0">
              <a:solidFill>
                <a:srgbClr val="FFFF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b="1" smtClean="0"/>
              <a:t>УВОД</a:t>
            </a:r>
            <a:endParaRPr kumimoji="0" lang="en-US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0" name="Flowchart: Process 9">
            <a:hlinkClick r:id="rId5" action="ppaction://hlinksldjump"/>
          </p:cNvPr>
          <p:cNvSpPr/>
          <p:nvPr/>
        </p:nvSpPr>
        <p:spPr bwMode="auto">
          <a:xfrm>
            <a:off x="6643702" y="1785926"/>
            <a:ext cx="2286016" cy="1214446"/>
          </a:xfrm>
          <a:prstGeom prst="flowChartProcess">
            <a:avLst/>
          </a:prstGeom>
          <a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smtClean="0">
              <a:solidFill>
                <a:srgbClr val="FFFF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400" b="1" smtClean="0">
                <a:solidFill>
                  <a:srgbClr val="FFC000"/>
                </a:solidFill>
              </a:rPr>
              <a:t>ПРВИ ЧАС: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400" b="1" i="0" u="none" strike="noStrike" cap="none" normalizeH="0" baseline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ОСНОВЕ</a:t>
            </a:r>
            <a:r>
              <a:rPr kumimoji="0" lang="sr-Cyrl-CS" sz="1400" b="1" i="0" u="none" strike="noStrike" cap="none" normalizeH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 ФОТОВОЛТАЖЕ</a:t>
            </a:r>
            <a:endParaRPr kumimoji="0" lang="en-US" sz="1400" b="1" i="0" u="none" strike="noStrike" cap="none" normalizeH="0" baseline="0" smtClean="0">
              <a:ln>
                <a:noFill/>
              </a:ln>
              <a:solidFill>
                <a:srgbClr val="FFC000"/>
              </a:solidFill>
              <a:effectLst/>
              <a:latin typeface="Arial" charset="0"/>
            </a:endParaRPr>
          </a:p>
        </p:txBody>
      </p:sp>
      <p:sp>
        <p:nvSpPr>
          <p:cNvPr id="11" name="Flowchart: Process 10">
            <a:hlinkClick r:id="rId7" action="ppaction://hlinksldjump"/>
          </p:cNvPr>
          <p:cNvSpPr/>
          <p:nvPr/>
        </p:nvSpPr>
        <p:spPr bwMode="auto">
          <a:xfrm>
            <a:off x="214282" y="4714884"/>
            <a:ext cx="2286016" cy="1214446"/>
          </a:xfrm>
          <a:prstGeom prst="flowChartProcess">
            <a:avLst/>
          </a:prstGeom>
          <a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1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400" b="1" i="0" u="none" strike="noStrike" cap="none" normalizeH="0" baseline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ДРУГИ</a:t>
            </a:r>
            <a:r>
              <a:rPr kumimoji="0" lang="sr-Cyrl-CS" sz="1400" b="1" i="0" u="none" strike="noStrike" cap="none" normalizeH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  ЧАС: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400" b="1" smtClean="0">
                <a:solidFill>
                  <a:srgbClr val="FFC000"/>
                </a:solidFill>
              </a:rPr>
              <a:t>ВЕЖБЕ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100" b="0" i="0" u="none" strike="noStrike" cap="none" normalizeH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400" b="0" i="0" u="none" strike="noStrike" cap="none" normalizeH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3" name="Flowchart: Process 12">
            <a:hlinkClick r:id="rId8" action="ppaction://hlinksldjump"/>
          </p:cNvPr>
          <p:cNvSpPr/>
          <p:nvPr/>
        </p:nvSpPr>
        <p:spPr bwMode="auto">
          <a:xfrm>
            <a:off x="3428992" y="3214686"/>
            <a:ext cx="2286016" cy="1214446"/>
          </a:xfrm>
          <a:prstGeom prst="flowChartProcess">
            <a:avLst/>
          </a:prstGeom>
          <a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smtClean="0">
              <a:solidFill>
                <a:srgbClr val="FFFF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200" b="1" smtClean="0">
                <a:solidFill>
                  <a:srgbClr val="FFC000"/>
                </a:solidFill>
              </a:rPr>
              <a:t>ПРИПРЕМА ЗА ВЕЖБЕ: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200" b="1" smtClean="0">
                <a:solidFill>
                  <a:srgbClr val="FFC000"/>
                </a:solidFill>
              </a:rPr>
              <a:t>УПУТСТВО ЗА РАД СА </a:t>
            </a:r>
            <a:br>
              <a:rPr lang="sr-Cyrl-CS" sz="1200" b="1" smtClean="0">
                <a:solidFill>
                  <a:srgbClr val="FFC000"/>
                </a:solidFill>
              </a:rPr>
            </a:br>
            <a:r>
              <a:rPr lang="sr-Cyrl-CS" sz="1200" b="1" smtClean="0">
                <a:solidFill>
                  <a:srgbClr val="FFC000"/>
                </a:solidFill>
              </a:rPr>
              <a:t>СОЛАРНИМ КОФЕРОМ</a:t>
            </a:r>
          </a:p>
        </p:txBody>
      </p:sp>
      <p:sp>
        <p:nvSpPr>
          <p:cNvPr id="15" name="Bent Arrow 14"/>
          <p:cNvSpPr/>
          <p:nvPr/>
        </p:nvSpPr>
        <p:spPr bwMode="auto">
          <a:xfrm rot="10800000">
            <a:off x="6000760" y="3500438"/>
            <a:ext cx="1785950" cy="500066"/>
          </a:xfrm>
          <a:prstGeom prst="ben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2571736" y="5214950"/>
            <a:ext cx="785818" cy="214314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Bent Arrow 18"/>
          <p:cNvSpPr/>
          <p:nvPr/>
        </p:nvSpPr>
        <p:spPr bwMode="auto">
          <a:xfrm rot="5400000" flipV="1">
            <a:off x="1928794" y="3214686"/>
            <a:ext cx="571504" cy="171451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5857884" y="2285992"/>
            <a:ext cx="714380" cy="214314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lowchart: Process 13">
            <a:hlinkClick r:id="rId9" action="ppaction://hlinksldjump"/>
          </p:cNvPr>
          <p:cNvSpPr/>
          <p:nvPr/>
        </p:nvSpPr>
        <p:spPr bwMode="auto">
          <a:xfrm>
            <a:off x="3428992" y="4714884"/>
            <a:ext cx="2286016" cy="1214446"/>
          </a:xfrm>
          <a:prstGeom prst="flowChartProcess">
            <a:avLst/>
          </a:prstGeom>
          <a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1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400" b="1" smtClean="0">
                <a:solidFill>
                  <a:srgbClr val="FFC000"/>
                </a:solidFill>
              </a:rPr>
              <a:t>ТРЕЋИ</a:t>
            </a:r>
            <a:r>
              <a:rPr kumimoji="0" lang="sr-Cyrl-CS" sz="1400" b="1" i="0" u="none" strike="noStrike" cap="none" normalizeH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 ЧАС: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400" b="1" smtClean="0">
                <a:solidFill>
                  <a:srgbClr val="FFC000"/>
                </a:solidFill>
              </a:rPr>
              <a:t>ВЕЖБЕ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100" b="0" i="0" u="none" strike="noStrike" cap="none" normalizeH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400" b="0" i="0" u="none" strike="noStrike" cap="none" normalizeH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" name="Flowchart: Process 11">
            <a:hlinkClick r:id="rId10" action="ppaction://hlinksldjump"/>
          </p:cNvPr>
          <p:cNvSpPr/>
          <p:nvPr/>
        </p:nvSpPr>
        <p:spPr bwMode="auto">
          <a:xfrm>
            <a:off x="3428992" y="1785926"/>
            <a:ext cx="2286016" cy="1214446"/>
          </a:xfrm>
          <a:prstGeom prst="flowChartProcess">
            <a:avLst/>
          </a:prstGeom>
          <a:blipFill>
            <a:blip r:embed="rId11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b="1" smtClean="0">
              <a:solidFill>
                <a:schemeClr val="bg1">
                  <a:lumMod val="95000"/>
                </a:schemeClr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b="1" smtClean="0">
              <a:solidFill>
                <a:schemeClr val="bg1">
                  <a:lumMod val="95000"/>
                </a:schemeClr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400" b="1" smtClean="0">
                <a:solidFill>
                  <a:schemeClr val="bg1">
                    <a:lumMod val="95000"/>
                  </a:schemeClr>
                </a:solidFill>
              </a:rPr>
              <a:t>НАШИ УЧЕНИЦИ  У УЛМУ</a:t>
            </a: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2571736" y="2285992"/>
            <a:ext cx="714380" cy="214314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Flowchart: Process 17">
            <a:hlinkClick r:id="rId12" action="ppaction://hlinksldjump"/>
          </p:cNvPr>
          <p:cNvSpPr/>
          <p:nvPr/>
        </p:nvSpPr>
        <p:spPr bwMode="auto">
          <a:xfrm>
            <a:off x="6643702" y="4714884"/>
            <a:ext cx="2286016" cy="1214446"/>
          </a:xfrm>
          <a:prstGeom prst="flowChartProcess">
            <a:avLst/>
          </a:prstGeom>
          <a:blipFill>
            <a:blip r:embed="rId13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1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400" b="1" smtClean="0">
                <a:solidFill>
                  <a:schemeClr val="bg1"/>
                </a:solidFill>
              </a:rPr>
              <a:t>ВАННАСТАВНЕ АКТИВНОСТИ</a:t>
            </a:r>
            <a:r>
              <a:rPr lang="sr-Latn-CS" sz="1400" b="1" smtClean="0">
                <a:solidFill>
                  <a:schemeClr val="bg1"/>
                </a:solidFill>
              </a:rPr>
              <a:t> </a:t>
            </a:r>
            <a:endParaRPr lang="sr-Cyrl-CS" sz="1400" b="1" smtClean="0">
              <a:solidFill>
                <a:schemeClr val="bg1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100" b="0" i="0" u="none" strike="noStrike" cap="none" normalizeH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1400" b="0" i="0" u="none" strike="noStrike" cap="none" normalizeH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5786446" y="5214950"/>
            <a:ext cx="785818" cy="214314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rocess 6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lowchart: Process 7"/>
          <p:cNvSpPr/>
          <p:nvPr/>
        </p:nvSpPr>
        <p:spPr bwMode="auto">
          <a:xfrm>
            <a:off x="285720" y="1357298"/>
            <a:ext cx="8608898" cy="1571636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10836" y="1132166"/>
            <a:ext cx="9144000" cy="1714512"/>
          </a:xfrm>
        </p:spPr>
        <p:txBody>
          <a:bodyPr/>
          <a:lstStyle/>
          <a:p>
            <a:pPr>
              <a:buNone/>
            </a:pPr>
            <a:r>
              <a:rPr lang="sl-SI" sz="1600" smtClean="0"/>
              <a:t>  </a:t>
            </a:r>
            <a:endParaRPr lang="sr-Cyrl-CS" sz="1600" smtClean="0"/>
          </a:p>
          <a:p>
            <a:pPr>
              <a:buNone/>
            </a:pPr>
            <a:r>
              <a:rPr lang="sr-Cyrl-CS" sz="1600" smtClean="0"/>
              <a:t>   </a:t>
            </a:r>
            <a:r>
              <a:rPr lang="sl-SI" sz="1600" smtClean="0"/>
              <a:t> </a:t>
            </a:r>
          </a:p>
          <a:p>
            <a:pPr>
              <a:buNone/>
            </a:pPr>
            <a:r>
              <a:rPr lang="sr-Cyrl-CS" sz="1600" smtClean="0"/>
              <a:t>     </a:t>
            </a:r>
            <a:r>
              <a:rPr lang="sl-SI" sz="1600" smtClean="0"/>
              <a:t> </a:t>
            </a:r>
            <a:r>
              <a:rPr lang="sl-SI" sz="1800" smtClean="0"/>
              <a:t>Нема дилеме да ће соларна енергија заменити фосилну енергију у будућности. </a:t>
            </a:r>
            <a:r>
              <a:rPr lang="sr-Cyrl-CS" sz="1800" smtClean="0"/>
              <a:t>   </a:t>
            </a:r>
            <a:r>
              <a:rPr lang="sl-SI" sz="1800" smtClean="0"/>
              <a:t>Питање је само да ли ће се то десити пре него што до</a:t>
            </a:r>
            <a:r>
              <a:rPr lang="sr-Cyrl-CS" sz="1800" smtClean="0"/>
              <a:t>ђ</a:t>
            </a:r>
            <a:r>
              <a:rPr lang="sl-SI" sz="1800" smtClean="0"/>
              <a:t>е до еколошке катастрофе. Судбина цивилизације биће одре</a:t>
            </a:r>
            <a:r>
              <a:rPr lang="sr-Cyrl-CS" sz="1800" smtClean="0"/>
              <a:t>ђ</a:t>
            </a:r>
            <a:r>
              <a:rPr lang="sl-SI" sz="1800" smtClean="0"/>
              <a:t>ена у следећих 50 година. </a:t>
            </a:r>
            <a:endParaRPr lang="en-US" sz="1600" smtClean="0"/>
          </a:p>
          <a:p>
            <a:pPr>
              <a:buNone/>
            </a:pPr>
            <a:r>
              <a:rPr lang="sl-SI" sz="1600" b="1" smtClean="0"/>
              <a:t> </a:t>
            </a:r>
            <a:endParaRPr lang="en-US" sz="1600" smtClean="0"/>
          </a:p>
          <a:p>
            <a:pPr>
              <a:buNone/>
            </a:pPr>
            <a:r>
              <a:rPr lang="sl-SI" sz="1400" b="1" smtClean="0"/>
              <a:t> </a:t>
            </a:r>
            <a:endParaRPr lang="en-US" sz="1400" smtClean="0"/>
          </a:p>
          <a:p>
            <a:pPr>
              <a:buNone/>
            </a:pPr>
            <a:r>
              <a:rPr lang="sl-SI" sz="1400" b="1" smtClean="0"/>
              <a:t> </a:t>
            </a:r>
            <a:endParaRPr lang="en-US" sz="1400" smtClean="0"/>
          </a:p>
          <a:p>
            <a:pPr>
              <a:buNone/>
            </a:pPr>
            <a:endParaRPr lang="en-US" sz="1400" smtClean="0"/>
          </a:p>
          <a:p>
            <a:pPr>
              <a:buNone/>
            </a:pPr>
            <a:r>
              <a:rPr lang="sr-Cyrl-CS" sz="1400" smtClean="0"/>
              <a:t>  </a:t>
            </a:r>
            <a:r>
              <a:rPr lang="sr-Latn-CS" sz="1400" smtClean="0"/>
              <a:t>    </a:t>
            </a:r>
            <a:r>
              <a:rPr lang="sr-Cyrl-CS" sz="1400" smtClean="0"/>
              <a:t> </a:t>
            </a:r>
            <a:endParaRPr lang="en-US" sz="1400" smtClean="0"/>
          </a:p>
          <a:p>
            <a:pPr lvl="0">
              <a:buNone/>
            </a:pPr>
            <a:endParaRPr lang="en-US" sz="1400" smtClean="0"/>
          </a:p>
          <a:p>
            <a:pPr>
              <a:buNone/>
            </a:pPr>
            <a:endParaRPr lang="en-US" sz="1600" smtClean="0"/>
          </a:p>
          <a:p>
            <a:pPr>
              <a:buNone/>
            </a:pPr>
            <a:endParaRPr lang="en-US"/>
          </a:p>
        </p:txBody>
      </p:sp>
      <p:pic>
        <p:nvPicPr>
          <p:cNvPr id="4" name="Picture 3" descr="dalekovod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3071810"/>
            <a:ext cx="3381903" cy="2299695"/>
          </a:xfrm>
          <a:prstGeom prst="rect">
            <a:avLst/>
          </a:prstGeom>
          <a:ln>
            <a:solidFill>
              <a:srgbClr val="92D050"/>
            </a:solidFill>
          </a:ln>
          <a:effectLst/>
        </p:spPr>
      </p:pic>
      <p:pic>
        <p:nvPicPr>
          <p:cNvPr id="5" name="Picture 4" descr="elektran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071810"/>
            <a:ext cx="2812400" cy="2286016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9" name="Flowchart: Process 8"/>
          <p:cNvSpPr/>
          <p:nvPr/>
        </p:nvSpPr>
        <p:spPr bwMode="auto">
          <a:xfrm>
            <a:off x="3214677" y="5500702"/>
            <a:ext cx="2188595" cy="1274170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sr-Cyrl-CS" sz="1400" b="1" i="1" smtClean="0"/>
              <a:t>Земља мора бити заштићена због наше деце и деце наше деце. </a:t>
            </a:r>
            <a:r>
              <a:rPr lang="sr-Cyrl-CS" sz="1200" smtClean="0"/>
              <a:t>Зато морамо имати респекта према еколошком балансу природе.</a:t>
            </a:r>
            <a:endParaRPr lang="en-US" sz="1400"/>
          </a:p>
        </p:txBody>
      </p:sp>
      <p:sp>
        <p:nvSpPr>
          <p:cNvPr id="10" name="Flowchart: Process 9"/>
          <p:cNvSpPr/>
          <p:nvPr/>
        </p:nvSpPr>
        <p:spPr bwMode="auto">
          <a:xfrm>
            <a:off x="3214678" y="3071810"/>
            <a:ext cx="2174740" cy="2286016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sr-Cyrl-CS" sz="1400" b="1" i="1" smtClean="0"/>
              <a:t>Водимо ли рачуна  о</a:t>
            </a:r>
            <a:r>
              <a:rPr lang="en-US" sz="1400" b="1" i="1" smtClean="0"/>
              <a:t>  „</a:t>
            </a:r>
            <a:r>
              <a:rPr lang="sr-Cyrl-CS" sz="1400" b="1" i="1" smtClean="0"/>
              <a:t>библијском налогу</a:t>
            </a:r>
            <a:r>
              <a:rPr lang="en-US" sz="1400" b="1" i="1" smtClean="0"/>
              <a:t>“ </a:t>
            </a:r>
            <a:r>
              <a:rPr lang="sr-Cyrl-CS" sz="1400" b="1" i="1" smtClean="0"/>
              <a:t>који нам је дат</a:t>
            </a:r>
            <a:r>
              <a:rPr lang="en-US" sz="1400" b="1" i="1" smtClean="0"/>
              <a:t>?</a:t>
            </a:r>
            <a:endParaRPr lang="en-US" sz="1400" smtClean="0"/>
          </a:p>
          <a:p>
            <a:r>
              <a:rPr lang="en-US" sz="1400" b="1" i="1" smtClean="0"/>
              <a:t> „</a:t>
            </a:r>
            <a:r>
              <a:rPr lang="sr-Cyrl-CS" sz="1400" b="1" i="1" smtClean="0"/>
              <a:t>И узевши Господ Бог човека намести га у врту Едемском</a:t>
            </a:r>
            <a:r>
              <a:rPr lang="en-US" sz="1400" b="1" i="1" smtClean="0"/>
              <a:t>, </a:t>
            </a:r>
            <a:r>
              <a:rPr lang="sr-Cyrl-CS" sz="1400" b="1" i="1" smtClean="0"/>
              <a:t>да га ради и да  га чува</a:t>
            </a:r>
            <a:r>
              <a:rPr lang="en-US" sz="1400" b="1" i="1" smtClean="0"/>
              <a:t>“ (1. </a:t>
            </a:r>
            <a:r>
              <a:rPr lang="sr-Cyrl-CS" sz="1400" b="1" i="1" smtClean="0"/>
              <a:t>Мојс</a:t>
            </a:r>
            <a:r>
              <a:rPr lang="en-US" sz="1400" b="1" i="1" smtClean="0"/>
              <a:t>. 2,15)</a:t>
            </a:r>
            <a:endParaRPr lang="en-US" sz="1400"/>
          </a:p>
        </p:txBody>
      </p:sp>
      <p:sp>
        <p:nvSpPr>
          <p:cNvPr id="12" name="Flowchart: Process 11"/>
          <p:cNvSpPr/>
          <p:nvPr/>
        </p:nvSpPr>
        <p:spPr bwMode="auto">
          <a:xfrm>
            <a:off x="285720" y="5486401"/>
            <a:ext cx="2786082" cy="1288472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Flowchart: Process 12"/>
          <p:cNvSpPr/>
          <p:nvPr/>
        </p:nvSpPr>
        <p:spPr bwMode="auto">
          <a:xfrm>
            <a:off x="5500693" y="5500255"/>
            <a:ext cx="3366215" cy="1256455"/>
          </a:xfrm>
          <a:prstGeom prst="flowChartProcess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348" y="5500702"/>
            <a:ext cx="1857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600" smtClean="0"/>
              <a:t>Полазни упитник</a:t>
            </a:r>
            <a:endParaRPr lang="en-US" sz="1600"/>
          </a:p>
        </p:txBody>
      </p:sp>
      <p:sp>
        <p:nvSpPr>
          <p:cNvPr id="15" name="TextBox 14"/>
          <p:cNvSpPr txBox="1"/>
          <p:nvPr/>
        </p:nvSpPr>
        <p:spPr>
          <a:xfrm>
            <a:off x="5643570" y="5500702"/>
            <a:ext cx="307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600" smtClean="0"/>
              <a:t>Резултати полазног упитника</a:t>
            </a:r>
            <a:endParaRPr lang="en-US" sz="1600"/>
          </a:p>
        </p:txBody>
      </p:sp>
      <p:graphicFrame>
        <p:nvGraphicFramePr>
          <p:cNvPr id="16" name="Object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285852" y="5929330"/>
          <a:ext cx="642942" cy="1205516"/>
        </p:xfrm>
        <a:graphic>
          <a:graphicData uri="http://schemas.openxmlformats.org/presentationml/2006/ole">
            <p:oleObj spid="_x0000_s28675" name="Document" showAsIcon="1" r:id="rId6" imgW="380880" imgH="714240" progId="Word.Document.12">
              <p:embed/>
            </p:oleObj>
          </a:graphicData>
        </a:graphic>
      </p:graphicFrame>
      <p:graphicFrame>
        <p:nvGraphicFramePr>
          <p:cNvPr id="17" name="Object 1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58017" y="5929330"/>
          <a:ext cx="642942" cy="1205515"/>
        </p:xfrm>
        <a:graphic>
          <a:graphicData uri="http://schemas.openxmlformats.org/presentationml/2006/ole">
            <p:oleObj spid="_x0000_s28676" name="Document" showAsIcon="1" r:id="rId7" imgW="380880" imgH="714240" progId="Word.Document.12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1571604" y="1357298"/>
            <a:ext cx="571566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24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ЖИВОТНО ПРОСТРАНСТВО ЗЕМЉА</a:t>
            </a:r>
            <a:endParaRPr lang="en-US" sz="2400" b="1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/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Process 15"/>
          <p:cNvSpPr/>
          <p:nvPr/>
        </p:nvSpPr>
        <p:spPr bwMode="auto">
          <a:xfrm>
            <a:off x="0" y="5643578"/>
            <a:ext cx="9144000" cy="1214422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lowchart: Process 5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sr-Latn-CS" smtClean="0"/>
              <a:t> </a:t>
            </a:r>
            <a:endParaRPr lang="en-US" smtClean="0"/>
          </a:p>
        </p:txBody>
      </p:sp>
      <p:sp>
        <p:nvSpPr>
          <p:cNvPr id="7" name="Flowchart: Process 6"/>
          <p:cNvSpPr/>
          <p:nvPr/>
        </p:nvSpPr>
        <p:spPr bwMode="auto">
          <a:xfrm>
            <a:off x="2714612" y="3857628"/>
            <a:ext cx="2643206" cy="2500330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  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CS" smtClean="0"/>
              <a:t>      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     </a:t>
            </a:r>
            <a:r>
              <a:rPr lang="sr-Cyrl-CS" sz="1400" b="1" smtClean="0">
                <a:solidFill>
                  <a:srgbClr val="006600"/>
                </a:solidFill>
              </a:rPr>
              <a:t>Презентација првог часа</a:t>
            </a:r>
            <a:endParaRPr kumimoji="0" lang="en-US" sz="1400" b="1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charset="0"/>
            </a:endParaRPr>
          </a:p>
        </p:txBody>
      </p:sp>
      <p:graphicFrame>
        <p:nvGraphicFramePr>
          <p:cNvPr id="8" name="Object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286248" y="5000636"/>
          <a:ext cx="571504" cy="1071570"/>
        </p:xfrm>
        <a:graphic>
          <a:graphicData uri="http://schemas.openxmlformats.org/presentationml/2006/ole">
            <p:oleObj spid="_x0000_s27655" name="Document" showAsIcon="1" r:id="rId4" imgW="380880" imgH="714240" progId="Word.Document.12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 bwMode="auto">
          <a:xfrm>
            <a:off x="0" y="1285860"/>
            <a:ext cx="9144000" cy="1285884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64305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i="1" smtClean="0"/>
              <a:t>                </a:t>
            </a:r>
            <a:r>
              <a:rPr lang="sr-Cyrl-CS" b="1" i="1" smtClean="0">
                <a:solidFill>
                  <a:srgbClr val="008000"/>
                </a:solidFill>
              </a:rPr>
              <a:t>Земља је удаљена 150 милиона </a:t>
            </a:r>
            <a:r>
              <a:rPr lang="sr-Latn-CS" b="1" i="1" smtClean="0">
                <a:solidFill>
                  <a:srgbClr val="008000"/>
                </a:solidFill>
              </a:rPr>
              <a:t>km </a:t>
            </a:r>
            <a:r>
              <a:rPr lang="sr-Cyrl-CS" b="1" i="1" smtClean="0">
                <a:solidFill>
                  <a:srgbClr val="008000"/>
                </a:solidFill>
              </a:rPr>
              <a:t>од Сунца. Сваке секунде Сунце постаје лакше за 4 милиона тона . Ово смањење масе прелази у енергију од 4</a:t>
            </a:r>
            <a:r>
              <a:rPr lang="sr-Latn-CS" b="1" i="1" smtClean="0">
                <a:solidFill>
                  <a:srgbClr val="008000"/>
                </a:solidFill>
              </a:rPr>
              <a:t>x10</a:t>
            </a:r>
            <a:r>
              <a:rPr lang="sr-Latn-CS" b="1" i="1" baseline="30000" smtClean="0">
                <a:solidFill>
                  <a:srgbClr val="008000"/>
                </a:solidFill>
              </a:rPr>
              <a:t>26</a:t>
            </a:r>
            <a:r>
              <a:rPr lang="sr-Cyrl-CS" b="1" i="1" baseline="30000" smtClean="0">
                <a:solidFill>
                  <a:srgbClr val="008000"/>
                </a:solidFill>
              </a:rPr>
              <a:t>  </a:t>
            </a:r>
            <a:r>
              <a:rPr lang="sr-Cyrl-CS" b="1" i="1" smtClean="0">
                <a:solidFill>
                  <a:srgbClr val="008000"/>
                </a:solidFill>
              </a:rPr>
              <a:t>џула.</a:t>
            </a:r>
            <a:r>
              <a:rPr lang="sr-Cyrl-CS" b="1" i="1" baseline="30000" smtClean="0">
                <a:solidFill>
                  <a:srgbClr val="008000"/>
                </a:solidFill>
              </a:rPr>
              <a:t> </a:t>
            </a:r>
            <a:r>
              <a:rPr lang="sr-Latn-CS" b="1" i="1" baseline="30000" smtClean="0">
                <a:solidFill>
                  <a:srgbClr val="008000"/>
                </a:solidFill>
              </a:rPr>
              <a:t> </a:t>
            </a:r>
            <a:r>
              <a:rPr lang="sr-Cyrl-CS" b="1" i="1" baseline="30000" smtClean="0">
                <a:solidFill>
                  <a:srgbClr val="008000"/>
                </a:solidFill>
              </a:rPr>
              <a:t>                                         </a:t>
            </a:r>
            <a:endParaRPr lang="en-US" b="1" i="1" smtClean="0">
              <a:solidFill>
                <a:srgbClr val="008000"/>
              </a:solidFill>
            </a:endParaRPr>
          </a:p>
          <a:p>
            <a:r>
              <a:rPr lang="sr-Cyrl-CS" b="1" i="1" smtClean="0"/>
              <a:t> </a:t>
            </a:r>
            <a:endParaRPr lang="en-US" smtClean="0"/>
          </a:p>
        </p:txBody>
      </p:sp>
      <p:pic>
        <p:nvPicPr>
          <p:cNvPr id="10" name="Picture 9" descr="ca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4071942"/>
            <a:ext cx="2943245" cy="221457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TextBox 13"/>
          <p:cNvSpPr txBox="1"/>
          <p:nvPr/>
        </p:nvSpPr>
        <p:spPr>
          <a:xfrm>
            <a:off x="2786050" y="5643578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400" b="1" smtClean="0">
                <a:solidFill>
                  <a:srgbClr val="006600"/>
                </a:solidFill>
              </a:rPr>
              <a:t>  </a:t>
            </a:r>
            <a:r>
              <a:rPr lang="sr-Cyrl-CS" sz="1400" b="1" smtClean="0">
                <a:solidFill>
                  <a:srgbClr val="006600"/>
                </a:solidFill>
              </a:rPr>
              <a:t>Доступно на:</a:t>
            </a:r>
          </a:p>
          <a:p>
            <a:pPr algn="ctr"/>
            <a:r>
              <a:rPr lang="sr-Latn-CS" sz="1400" smtClean="0">
                <a:hlinkClick r:id="rId6"/>
              </a:rPr>
              <a:t>www.etsmp.moodlehub.com</a:t>
            </a:r>
            <a:r>
              <a:rPr lang="sr-Latn-CS" sz="1400" smtClean="0"/>
              <a:t> </a:t>
            </a:r>
            <a:endParaRPr lang="en-US"/>
          </a:p>
        </p:txBody>
      </p:sp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7554" y="5000636"/>
          <a:ext cx="571505" cy="1071572"/>
        </p:xfrm>
        <a:graphic>
          <a:graphicData uri="http://schemas.openxmlformats.org/presentationml/2006/ole">
            <p:oleObj spid="_x0000_s27660" name="Presentation" showAsIcon="1" r:id="rId7" imgW="380880" imgH="714240" progId="PowerPoint.Show.12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4282" y="5286388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100" smtClean="0"/>
              <a:t>Online </a:t>
            </a:r>
            <a:r>
              <a:rPr lang="sr-Cyrl-CS" sz="1100" smtClean="0"/>
              <a:t>едукативна игра, која промовише обновљиве изворе енергије</a:t>
            </a:r>
            <a:r>
              <a:rPr lang="sr-Latn-CS" sz="1100" smtClean="0"/>
              <a:t> </a:t>
            </a:r>
            <a:endParaRPr lang="en-US" sz="1100"/>
          </a:p>
        </p:txBody>
      </p:sp>
      <p:graphicFrame>
        <p:nvGraphicFramePr>
          <p:cNvPr id="18" name="Object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43042" y="5572140"/>
          <a:ext cx="523876" cy="982268"/>
        </p:xfrm>
        <a:graphic>
          <a:graphicData uri="http://schemas.openxmlformats.org/presentationml/2006/ole">
            <p:oleObj spid="_x0000_s27661" name="Document" showAsIcon="1" r:id="rId8" imgW="380880" imgH="714240" progId="Word.Document.12">
              <p:embed/>
            </p:oleObj>
          </a:graphicData>
        </a:graphic>
      </p:graphicFrame>
      <p:pic>
        <p:nvPicPr>
          <p:cNvPr id="19" name="Picture 18" descr="EcoChamp.jp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282" y="3857628"/>
            <a:ext cx="2110961" cy="14287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00166" y="6000768"/>
            <a:ext cx="8572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100" smtClean="0"/>
              <a:t>Превод урадио Никола</a:t>
            </a:r>
            <a:endParaRPr lang="en-US" sz="1100"/>
          </a:p>
        </p:txBody>
      </p:sp>
      <p:pic>
        <p:nvPicPr>
          <p:cNvPr id="22" name="Picture 21" descr="greenhouseeffect.jpg">
            <a:hlinkClick r:id="rId1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0826" y="2643182"/>
            <a:ext cx="1928826" cy="141447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643042" y="1285860"/>
            <a:ext cx="556594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24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С Н О В Е   Ф О Т О В О Л Т А Ж Е</a:t>
            </a:r>
            <a:endParaRPr lang="en-US" sz="2400" b="1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85720" y="2786058"/>
            <a:ext cx="57017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1600" b="1" cap="none" spc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Увод - Глобално загревање ‘’</a:t>
            </a:r>
            <a:r>
              <a:rPr lang="sr-Latn-CS" sz="1600" b="1" cap="none" spc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sr-Cyrl-CS" sz="1600" b="1" cap="none" spc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фекат стаклене баште’’ </a:t>
            </a:r>
            <a:endParaRPr lang="sr-Latn-CS" sz="1600" b="1" cap="none" spc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sr-Cyrl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 природног </a:t>
            </a:r>
            <a:r>
              <a:rPr lang="sr-Latn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‘’E</a:t>
            </a:r>
            <a:r>
              <a:rPr lang="sr-Cyrl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фекта стаклене баште</a:t>
            </a:r>
            <a:r>
              <a:rPr lang="sr-Latn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’’</a:t>
            </a:r>
            <a:r>
              <a:rPr lang="sr-Cyrl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средња </a:t>
            </a:r>
          </a:p>
          <a:p>
            <a:pPr algn="ctr"/>
            <a:r>
              <a:rPr lang="sr-Cyrl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температура земље би била отприлике око -19</a:t>
            </a:r>
            <a:r>
              <a:rPr lang="sr-Latn-CS" sz="1200" b="1" cap="none" spc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°C</a:t>
            </a:r>
            <a:endParaRPr lang="en-US" sz="1400" b="1" cap="none" spc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72132" y="3214686"/>
            <a:ext cx="10715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Превод  урадио Александар</a:t>
            </a:r>
            <a:endParaRPr lang="en-US" sz="1100"/>
          </a:p>
        </p:txBody>
      </p:sp>
      <p:graphicFrame>
        <p:nvGraphicFramePr>
          <p:cNvPr id="26" name="Object 2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857884" y="2786058"/>
          <a:ext cx="500066" cy="937624"/>
        </p:xfrm>
        <a:graphic>
          <a:graphicData uri="http://schemas.openxmlformats.org/presentationml/2006/ole">
            <p:oleObj spid="_x0000_s27663" name="Document" showAsIcon="1" r:id="rId13" imgW="380880" imgH="71424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pic>
        <p:nvPicPr>
          <p:cNvPr id="6" name="Picture 5" descr="otvorenkof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2000240"/>
            <a:ext cx="2428892" cy="2680157"/>
          </a:xfrm>
          <a:prstGeom prst="rect">
            <a:avLst/>
          </a:prstGeom>
          <a:effectLst>
            <a:softEdge rad="317500"/>
          </a:effectLst>
        </p:spPr>
      </p:pic>
      <p:cxnSp>
        <p:nvCxnSpPr>
          <p:cNvPr id="10" name="Straight Arrow Connector 9"/>
          <p:cNvCxnSpPr/>
          <p:nvPr/>
        </p:nvCxnSpPr>
        <p:spPr bwMode="auto">
          <a:xfrm flipV="1">
            <a:off x="4786314" y="3714752"/>
            <a:ext cx="648000" cy="324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 rot="10800000">
            <a:off x="7143768" y="3429000"/>
            <a:ext cx="71438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rot="16200000" flipV="1">
            <a:off x="7072330" y="4143380"/>
            <a:ext cx="714380" cy="71438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rot="5400000" flipH="1" flipV="1">
            <a:off x="5965041" y="4607727"/>
            <a:ext cx="928694" cy="14287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flipV="1">
            <a:off x="5072066" y="4143380"/>
            <a:ext cx="642942" cy="50006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rot="5400000" flipH="1" flipV="1">
            <a:off x="5607851" y="4464851"/>
            <a:ext cx="571504" cy="214314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rot="16200000" flipV="1">
            <a:off x="5965041" y="4036223"/>
            <a:ext cx="1571636" cy="50006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786182" y="4000504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фотонапонски модули</a:t>
            </a:r>
            <a:endParaRPr lang="en-US" sz="1400"/>
          </a:p>
        </p:txBody>
      </p:sp>
      <p:sp>
        <p:nvSpPr>
          <p:cNvPr id="25" name="TextBox 24"/>
          <p:cNvSpPr txBox="1"/>
          <p:nvPr/>
        </p:nvSpPr>
        <p:spPr>
          <a:xfrm>
            <a:off x="4071934" y="4643446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мултиметар</a:t>
            </a:r>
            <a:endParaRPr lang="en-US" sz="1400"/>
          </a:p>
        </p:txBody>
      </p:sp>
      <p:sp>
        <p:nvSpPr>
          <p:cNvPr id="26" name="TextBox 25"/>
          <p:cNvSpPr txBox="1"/>
          <p:nvPr/>
        </p:nvSpPr>
        <p:spPr>
          <a:xfrm>
            <a:off x="5143504" y="4786322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пуњач батерија</a:t>
            </a:r>
            <a:endParaRPr lang="en-US" sz="1400"/>
          </a:p>
        </p:txBody>
      </p:sp>
      <p:sp>
        <p:nvSpPr>
          <p:cNvPr id="28" name="TextBox 27"/>
          <p:cNvSpPr txBox="1"/>
          <p:nvPr/>
        </p:nvSpPr>
        <p:spPr>
          <a:xfrm>
            <a:off x="6858016" y="5072074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мерач осветљаја </a:t>
            </a:r>
            <a:endParaRPr lang="en-US" sz="1400"/>
          </a:p>
        </p:txBody>
      </p:sp>
      <p:sp>
        <p:nvSpPr>
          <p:cNvPr id="30" name="TextBox 29"/>
          <p:cNvSpPr txBox="1"/>
          <p:nvPr/>
        </p:nvSpPr>
        <p:spPr>
          <a:xfrm>
            <a:off x="5929322" y="5143512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комплет отпорника</a:t>
            </a:r>
            <a:endParaRPr lang="en-US" sz="1400"/>
          </a:p>
        </p:txBody>
      </p:sp>
      <p:sp>
        <p:nvSpPr>
          <p:cNvPr id="33" name="TextBox 32"/>
          <p:cNvSpPr txBox="1"/>
          <p:nvPr/>
        </p:nvSpPr>
        <p:spPr>
          <a:xfrm>
            <a:off x="7643834" y="4857760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проводници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929586" y="321468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smtClean="0"/>
              <a:t>халогена сијалица</a:t>
            </a:r>
            <a:endParaRPr lang="en-US" sz="1400"/>
          </a:p>
        </p:txBody>
      </p:sp>
      <p:sp>
        <p:nvSpPr>
          <p:cNvPr id="36" name="Flowchart: Process 35"/>
          <p:cNvSpPr/>
          <p:nvPr/>
        </p:nvSpPr>
        <p:spPr bwMode="auto">
          <a:xfrm>
            <a:off x="500035" y="2285992"/>
            <a:ext cx="2857520" cy="1643074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7" name="Object 3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714480" y="2786058"/>
          <a:ext cx="500066" cy="937623"/>
        </p:xfrm>
        <a:graphic>
          <a:graphicData uri="http://schemas.openxmlformats.org/presentationml/2006/ole">
            <p:oleObj spid="_x0000_s31746" name="Document" showAsIcon="1" r:id="rId5" imgW="380880" imgH="714240" progId="Word.Document.8">
              <p:embed/>
            </p:oleObj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857224" y="2357430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b="1" smtClean="0">
                <a:solidFill>
                  <a:srgbClr val="008000"/>
                </a:solidFill>
              </a:rPr>
              <a:t>Упутство за употребу соларног кофера</a:t>
            </a:r>
            <a:endParaRPr lang="en-US" sz="1200" b="1">
              <a:solidFill>
                <a:srgbClr val="008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720" y="3143248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b="1" smtClean="0">
                <a:solidFill>
                  <a:srgbClr val="008000"/>
                </a:solidFill>
              </a:rPr>
              <a:t>          </a:t>
            </a:r>
            <a:r>
              <a:rPr lang="sr-Cyrl-CS" sz="1200" b="1" smtClean="0">
                <a:solidFill>
                  <a:srgbClr val="008000"/>
                </a:solidFill>
              </a:rPr>
              <a:t>доступно је на </a:t>
            </a:r>
            <a:r>
              <a:rPr lang="sr-Latn-CS" sz="1200" b="1" smtClean="0">
                <a:solidFill>
                  <a:srgbClr val="008000"/>
                </a:solidFill>
              </a:rPr>
              <a:t>Moodle </a:t>
            </a:r>
            <a:r>
              <a:rPr lang="sr-Cyrl-CS" sz="1200" b="1" smtClean="0">
                <a:solidFill>
                  <a:srgbClr val="008000"/>
                </a:solidFill>
              </a:rPr>
              <a:t>порталу</a:t>
            </a:r>
          </a:p>
          <a:p>
            <a:r>
              <a:rPr lang="sr-Cyrl-CS" sz="1200" b="1" smtClean="0">
                <a:solidFill>
                  <a:srgbClr val="008000"/>
                </a:solidFill>
              </a:rPr>
              <a:t>      курс Вежбе са Соларним Кофером</a:t>
            </a:r>
          </a:p>
          <a:p>
            <a:r>
              <a:rPr lang="sr-Cyrl-CS" sz="1400" b="1" smtClean="0">
                <a:solidFill>
                  <a:srgbClr val="008000"/>
                </a:solidFill>
              </a:rPr>
              <a:t>         </a:t>
            </a:r>
            <a:r>
              <a:rPr lang="sr-Latn-CS" sz="1200" b="1" smtClean="0">
                <a:solidFill>
                  <a:srgbClr val="008000"/>
                </a:solidFill>
                <a:hlinkClick r:id="rId6"/>
              </a:rPr>
              <a:t>www.etsmp.moodlehub.com</a:t>
            </a:r>
            <a:r>
              <a:rPr lang="sr-Latn-CS" sz="1200" b="1" smtClean="0">
                <a:solidFill>
                  <a:srgbClr val="008000"/>
                </a:solidFill>
              </a:rPr>
              <a:t>   </a:t>
            </a:r>
            <a:endParaRPr lang="en-US" sz="1400" b="1">
              <a:solidFill>
                <a:srgbClr val="008000"/>
              </a:solidFill>
            </a:endParaRPr>
          </a:p>
        </p:txBody>
      </p:sp>
      <p:sp>
        <p:nvSpPr>
          <p:cNvPr id="29" name="Flowchart: Process 28"/>
          <p:cNvSpPr/>
          <p:nvPr/>
        </p:nvSpPr>
        <p:spPr bwMode="auto">
          <a:xfrm>
            <a:off x="0" y="1285860"/>
            <a:ext cx="9144000" cy="928694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5643578"/>
            <a:ext cx="9144000" cy="123110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CS" sz="1400" smtClean="0">
                <a:solidFill>
                  <a:srgbClr val="006600"/>
                </a:solidFill>
              </a:rPr>
              <a:t>У току јула у Новом Саду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средње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дневно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зрачење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Сунца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износи</a:t>
            </a:r>
            <a:r>
              <a:rPr lang="en-US" sz="1400" smtClean="0">
                <a:solidFill>
                  <a:srgbClr val="006600"/>
                </a:solidFill>
              </a:rPr>
              <a:t> 6,73 </a:t>
            </a:r>
            <a:r>
              <a:rPr lang="sr-Cyrl-CS" sz="1400" smtClean="0">
                <a:solidFill>
                  <a:srgbClr val="006600"/>
                </a:solidFill>
              </a:rPr>
              <a:t> </a:t>
            </a:r>
            <a:r>
              <a:rPr lang="sr-Latn-CS" sz="1400" smtClean="0">
                <a:solidFill>
                  <a:srgbClr val="006600"/>
                </a:solidFill>
              </a:rPr>
              <a:t>kWh</a:t>
            </a:r>
            <a:r>
              <a:rPr lang="en-US" sz="1400" smtClean="0">
                <a:solidFill>
                  <a:srgbClr val="006600"/>
                </a:solidFill>
              </a:rPr>
              <a:t>/</a:t>
            </a:r>
            <a:r>
              <a:rPr lang="sr-Latn-CS" sz="1400" smtClean="0">
                <a:solidFill>
                  <a:srgbClr val="006600"/>
                </a:solidFill>
              </a:rPr>
              <a:t>m</a:t>
            </a:r>
            <a:r>
              <a:rPr lang="en-US" sz="1400" smtClean="0">
                <a:solidFill>
                  <a:srgbClr val="006600"/>
                </a:solidFill>
              </a:rPr>
              <a:t>2, </a:t>
            </a:r>
            <a:r>
              <a:rPr lang="sr-Cyrl-CS" sz="1400" smtClean="0">
                <a:solidFill>
                  <a:srgbClr val="006600"/>
                </a:solidFill>
              </a:rPr>
              <a:t>док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је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децембру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свега</a:t>
            </a:r>
            <a:r>
              <a:rPr lang="en-US" sz="1400" smtClean="0">
                <a:solidFill>
                  <a:srgbClr val="006600"/>
                </a:solidFill>
              </a:rPr>
              <a:t> 1,14 </a:t>
            </a:r>
            <a:r>
              <a:rPr lang="sr-Latn-CS" sz="1400" smtClean="0">
                <a:solidFill>
                  <a:srgbClr val="006600"/>
                </a:solidFill>
              </a:rPr>
              <a:t>kWh</a:t>
            </a:r>
            <a:r>
              <a:rPr lang="en-US" sz="1400" smtClean="0">
                <a:solidFill>
                  <a:srgbClr val="006600"/>
                </a:solidFill>
              </a:rPr>
              <a:t>/</a:t>
            </a:r>
            <a:r>
              <a:rPr lang="sr-Latn-CS" sz="1400" smtClean="0">
                <a:solidFill>
                  <a:srgbClr val="006600"/>
                </a:solidFill>
              </a:rPr>
              <a:t>m</a:t>
            </a:r>
            <a:r>
              <a:rPr lang="en-US" sz="1400" smtClean="0">
                <a:solidFill>
                  <a:srgbClr val="006600"/>
                </a:solidFill>
              </a:rPr>
              <a:t>2, </a:t>
            </a:r>
            <a:r>
              <a:rPr lang="sr-Cyrl-CS" sz="1400" smtClean="0">
                <a:solidFill>
                  <a:srgbClr val="006600"/>
                </a:solidFill>
              </a:rPr>
              <a:t>што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је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изнад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просека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европским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земљама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где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сунчева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енергија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неупоредиво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више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користи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него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код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нас</a:t>
            </a:r>
            <a:r>
              <a:rPr lang="en-US" sz="1400" smtClean="0">
                <a:solidFill>
                  <a:srgbClr val="006600"/>
                </a:solidFill>
              </a:rPr>
              <a:t>. </a:t>
            </a:r>
            <a:r>
              <a:rPr lang="sr-Cyrl-CS" sz="1400" smtClean="0">
                <a:solidFill>
                  <a:srgbClr val="006600"/>
                </a:solidFill>
              </a:rPr>
              <a:t>Ово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указује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да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је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наш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потенцијал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примени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сунчеве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енергије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веома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велики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и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да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треба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да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се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трудимо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да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га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искористимо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фотонапонској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конверзији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за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производњу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електричне</a:t>
            </a:r>
            <a:r>
              <a:rPr lang="en-US" sz="1400" smtClean="0">
                <a:solidFill>
                  <a:srgbClr val="006600"/>
                </a:solidFill>
              </a:rPr>
              <a:t> </a:t>
            </a:r>
            <a:r>
              <a:rPr lang="sr-Cyrl-CS" sz="1400" smtClean="0">
                <a:solidFill>
                  <a:srgbClr val="006600"/>
                </a:solidFill>
              </a:rPr>
              <a:t>енергије</a:t>
            </a:r>
            <a:r>
              <a:rPr lang="sr-Latn-CS" sz="1400" smtClean="0">
                <a:solidFill>
                  <a:srgbClr val="006600"/>
                </a:solidFill>
              </a:rPr>
              <a:t>.</a:t>
            </a:r>
            <a:r>
              <a:rPr lang="en-US" smtClean="0"/>
              <a:t/>
            </a:r>
            <a:br>
              <a:rPr lang="en-US" smtClean="0"/>
            </a:br>
            <a:endParaRPr lang="en-US"/>
          </a:p>
        </p:txBody>
      </p:sp>
      <p:pic>
        <p:nvPicPr>
          <p:cNvPr id="32" name="Picture 31" descr="GojicKom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34" y="4143380"/>
            <a:ext cx="1714512" cy="1284347"/>
          </a:xfrm>
          <a:prstGeom prst="rect">
            <a:avLst/>
          </a:prstGeom>
          <a:ln w="28575">
            <a:solidFill>
              <a:srgbClr val="00B050"/>
            </a:solidFill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2285984" y="4071942"/>
            <a:ext cx="16430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Пре извођења вежби, ученици имају  могућност да се упознају са садржајем  кофера и упутством за његову употребу, на </a:t>
            </a:r>
            <a:r>
              <a:rPr lang="sr-Latn-CS" sz="1100" smtClean="0"/>
              <a:t>Moodle</a:t>
            </a:r>
            <a:r>
              <a:rPr lang="sr-Cyrl-CS" sz="1100" smtClean="0"/>
              <a:t> образовном </a:t>
            </a:r>
            <a:r>
              <a:rPr lang="sr-Latn-CS" sz="1100" smtClean="0"/>
              <a:t> </a:t>
            </a:r>
            <a:r>
              <a:rPr lang="sr-Cyrl-CS" sz="1100" smtClean="0"/>
              <a:t>порталу</a:t>
            </a:r>
            <a:endParaRPr lang="en-US" sz="1100"/>
          </a:p>
        </p:txBody>
      </p:sp>
      <p:sp>
        <p:nvSpPr>
          <p:cNvPr id="31" name="Rectangle 30"/>
          <p:cNvSpPr/>
          <p:nvPr/>
        </p:nvSpPr>
        <p:spPr>
          <a:xfrm>
            <a:off x="2071670" y="1500174"/>
            <a:ext cx="47644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28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О Л А Р Н И     К О Ф Е Р</a:t>
            </a:r>
            <a:endParaRPr lang="en-US" sz="2800" b="1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500"/>
                            </p:stCondLst>
                            <p:childTnLst>
                              <p:par>
                                <p:cTn id="5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30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" name="Flowchart: Process 2"/>
          <p:cNvSpPr/>
          <p:nvPr/>
        </p:nvSpPr>
        <p:spPr bwMode="auto">
          <a:xfrm>
            <a:off x="0" y="1285860"/>
            <a:ext cx="9144000" cy="928694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2428868"/>
            <a:ext cx="2000264" cy="150019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8" name="Picture 7" descr="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2428868"/>
            <a:ext cx="2000264" cy="150019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9" name="Picture 8" descr="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4572008"/>
            <a:ext cx="2000264" cy="150019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0" name="Picture 9" descr="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422" y="4572008"/>
            <a:ext cx="2000264" cy="150019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1" name="Picture 10" descr="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562" y="4572008"/>
            <a:ext cx="2000264" cy="150019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42844" y="4000504"/>
            <a:ext cx="207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Упознавање са садржајем соларног кофера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2285984" y="4000504"/>
            <a:ext cx="207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Упутство за коришћење луксметра</a:t>
            </a:r>
            <a:endParaRPr lang="en-US" sz="1200"/>
          </a:p>
        </p:txBody>
      </p:sp>
      <p:sp>
        <p:nvSpPr>
          <p:cNvPr id="14" name="TextBox 13"/>
          <p:cNvSpPr txBox="1"/>
          <p:nvPr/>
        </p:nvSpPr>
        <p:spPr>
          <a:xfrm>
            <a:off x="4429124" y="3929066"/>
            <a:ext cx="207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Употреба дигиталног мултиметра, начини везивања модула</a:t>
            </a:r>
            <a:endParaRPr lang="en-US" sz="1200"/>
          </a:p>
        </p:txBody>
      </p:sp>
      <p:sp>
        <p:nvSpPr>
          <p:cNvPr id="15" name="TextBox 14"/>
          <p:cNvSpPr txBox="1"/>
          <p:nvPr/>
        </p:nvSpPr>
        <p:spPr>
          <a:xfrm>
            <a:off x="214282" y="6072206"/>
            <a:ext cx="207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Подела текстуалног материјала са упутствима и задацима за вежбе</a:t>
            </a:r>
            <a:endParaRPr lang="en-US" sz="1200"/>
          </a:p>
        </p:txBody>
      </p:sp>
      <p:sp>
        <p:nvSpPr>
          <p:cNvPr id="16" name="TextBox 15"/>
          <p:cNvSpPr txBox="1"/>
          <p:nvPr/>
        </p:nvSpPr>
        <p:spPr>
          <a:xfrm>
            <a:off x="2285984" y="6215082"/>
            <a:ext cx="2071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     Извођење мерења</a:t>
            </a:r>
            <a:endParaRPr lang="en-US" sz="1200"/>
          </a:p>
        </p:txBody>
      </p:sp>
      <p:sp>
        <p:nvSpPr>
          <p:cNvPr id="17" name="TextBox 16"/>
          <p:cNvSpPr txBox="1"/>
          <p:nvPr/>
        </p:nvSpPr>
        <p:spPr>
          <a:xfrm>
            <a:off x="4429124" y="6072206"/>
            <a:ext cx="207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Анализа добијених резултата </a:t>
            </a:r>
            <a:r>
              <a:rPr lang="sr-Latn-CS" sz="1200" smtClean="0"/>
              <a:t>, </a:t>
            </a:r>
            <a:r>
              <a:rPr lang="sr-Cyrl-CS" sz="1200" smtClean="0"/>
              <a:t>рефлексија и доношење закључака</a:t>
            </a:r>
            <a:endParaRPr lang="en-US" sz="1200"/>
          </a:p>
        </p:txBody>
      </p:sp>
      <p:sp>
        <p:nvSpPr>
          <p:cNvPr id="25" name="TextBox 24"/>
          <p:cNvSpPr txBox="1"/>
          <p:nvPr/>
        </p:nvSpPr>
        <p:spPr>
          <a:xfrm>
            <a:off x="7286644" y="3286124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smtClean="0"/>
              <a:t>    Ученичка </a:t>
            </a:r>
            <a:r>
              <a:rPr lang="sr-Latn-CS" sz="1200" smtClean="0"/>
              <a:t>  </a:t>
            </a:r>
            <a:r>
              <a:rPr lang="sr-Cyrl-CS" sz="1200" smtClean="0"/>
              <a:t>верзија вежбе</a:t>
            </a:r>
            <a:endParaRPr lang="en-US" sz="1200"/>
          </a:p>
        </p:txBody>
      </p:sp>
      <p:sp>
        <p:nvSpPr>
          <p:cNvPr id="26" name="TextBox 25"/>
          <p:cNvSpPr txBox="1"/>
          <p:nvPr/>
        </p:nvSpPr>
        <p:spPr>
          <a:xfrm>
            <a:off x="7358082" y="4214818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smtClean="0"/>
              <a:t>    Професорска верзија вежбе</a:t>
            </a:r>
            <a:endParaRPr lang="en-US" sz="1200"/>
          </a:p>
        </p:txBody>
      </p:sp>
      <p:sp>
        <p:nvSpPr>
          <p:cNvPr id="22" name="TextBox 21"/>
          <p:cNvSpPr txBox="1"/>
          <p:nvPr/>
        </p:nvSpPr>
        <p:spPr>
          <a:xfrm>
            <a:off x="6786546" y="5072074"/>
            <a:ext cx="2357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b="1" smtClean="0">
                <a:solidFill>
                  <a:srgbClr val="008000"/>
                </a:solidFill>
              </a:rPr>
              <a:t>Детаље са вежби, можете погледати на:</a:t>
            </a:r>
          </a:p>
          <a:p>
            <a:endParaRPr lang="sr-Cyrl-CS" sz="1200" smtClean="0"/>
          </a:p>
          <a:p>
            <a:endParaRPr lang="sr-Cyrl-CS" sz="1200" smtClean="0"/>
          </a:p>
          <a:p>
            <a:endParaRPr lang="en-US" sz="1200"/>
          </a:p>
        </p:txBody>
      </p:sp>
      <p:pic>
        <p:nvPicPr>
          <p:cNvPr id="28" name="Picture 27" descr="1.jp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0910" y="5574305"/>
            <a:ext cx="801832" cy="493986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29" name="Picture 28" descr="2.jpg">
            <a:hlinkClick r:id="rId1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1811" y="5560451"/>
            <a:ext cx="812544" cy="50784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30" name="Picture 29" descr="3.jpg">
            <a:hlinkClick r:id="rId13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52922" y="5563483"/>
            <a:ext cx="835659" cy="507364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32" name="Picture 31" descr="S3012045.jp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214282" y="2428868"/>
            <a:ext cx="2000264" cy="1504015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graphicFrame>
        <p:nvGraphicFramePr>
          <p:cNvPr id="31" name="Object 3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643834" y="2857496"/>
          <a:ext cx="533404" cy="1000132"/>
        </p:xfrm>
        <a:graphic>
          <a:graphicData uri="http://schemas.openxmlformats.org/presentationml/2006/ole">
            <p:oleObj spid="_x0000_s35841" name="Document" showAsIcon="1" r:id="rId16" imgW="380880" imgH="714240" progId="Word.Document.12">
              <p:embed/>
            </p:oleObj>
          </a:graphicData>
        </a:graphic>
      </p:graphicFrame>
      <p:graphicFrame>
        <p:nvGraphicFramePr>
          <p:cNvPr id="33" name="Object 3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643834" y="3929066"/>
          <a:ext cx="533404" cy="1000132"/>
        </p:xfrm>
        <a:graphic>
          <a:graphicData uri="http://schemas.openxmlformats.org/presentationml/2006/ole">
            <p:oleObj spid="_x0000_s35842" name="Document" showAsIcon="1" r:id="rId17" imgW="380880" imgH="714240" progId="Word.Document.12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0" y="1428736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16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Извођење мерења са фотонапонским модулом</a:t>
            </a:r>
          </a:p>
          <a:p>
            <a:pPr algn="ctr"/>
            <a:r>
              <a:rPr lang="sr-Cyrl-CS" sz="16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Мерење напона празног хода и струје кратког споја при различитој јачини светлости</a:t>
            </a:r>
            <a:endParaRPr lang="en-US" sz="1600" b="1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" name="Flowchart: Process 8"/>
          <p:cNvSpPr/>
          <p:nvPr/>
        </p:nvSpPr>
        <p:spPr bwMode="auto">
          <a:xfrm>
            <a:off x="0" y="1285860"/>
            <a:ext cx="9144000" cy="928694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3744627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Припремање радних места</a:t>
            </a:r>
            <a:endParaRPr lang="en-US" sz="1200"/>
          </a:p>
        </p:txBody>
      </p:sp>
      <p:sp>
        <p:nvSpPr>
          <p:cNvPr id="17" name="TextBox 16"/>
          <p:cNvSpPr txBox="1"/>
          <p:nvPr/>
        </p:nvSpPr>
        <p:spPr>
          <a:xfrm>
            <a:off x="2357422" y="3786190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Повезивање према шеми</a:t>
            </a:r>
            <a:endParaRPr lang="en-US" sz="1200"/>
          </a:p>
        </p:txBody>
      </p:sp>
      <p:sp>
        <p:nvSpPr>
          <p:cNvPr id="18" name="TextBox 17"/>
          <p:cNvSpPr txBox="1"/>
          <p:nvPr/>
        </p:nvSpPr>
        <p:spPr>
          <a:xfrm>
            <a:off x="4572000" y="3786190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Постављање питања</a:t>
            </a:r>
            <a:endParaRPr lang="en-US" sz="1200"/>
          </a:p>
        </p:txBody>
      </p:sp>
      <p:sp>
        <p:nvSpPr>
          <p:cNvPr id="19" name="TextBox 18"/>
          <p:cNvSpPr txBox="1"/>
          <p:nvPr/>
        </p:nvSpPr>
        <p:spPr>
          <a:xfrm>
            <a:off x="6556197" y="3735526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Подешавање интензитета светлости помоћу луксметра</a:t>
            </a:r>
            <a:endParaRPr lang="en-US" sz="1200"/>
          </a:p>
        </p:txBody>
      </p:sp>
      <p:sp>
        <p:nvSpPr>
          <p:cNvPr id="20" name="TextBox 19"/>
          <p:cNvSpPr txBox="1"/>
          <p:nvPr/>
        </p:nvSpPr>
        <p:spPr>
          <a:xfrm>
            <a:off x="142844" y="5715016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Промена угла светлости, окретањем ФН ћелије</a:t>
            </a:r>
            <a:endParaRPr lang="en-US" sz="1200"/>
          </a:p>
        </p:txBody>
      </p:sp>
      <p:sp>
        <p:nvSpPr>
          <p:cNvPr id="21" name="TextBox 20"/>
          <p:cNvSpPr txBox="1"/>
          <p:nvPr/>
        </p:nvSpPr>
        <p:spPr>
          <a:xfrm>
            <a:off x="2500298" y="5715016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Писање извештаја</a:t>
            </a:r>
            <a:endParaRPr lang="en-US" sz="1200"/>
          </a:p>
        </p:txBody>
      </p:sp>
      <p:sp>
        <p:nvSpPr>
          <p:cNvPr id="22" name="TextBox 21"/>
          <p:cNvSpPr txBox="1"/>
          <p:nvPr/>
        </p:nvSpPr>
        <p:spPr>
          <a:xfrm>
            <a:off x="4500562" y="5715016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Запажања ученика, рефлексија и закључак</a:t>
            </a:r>
            <a:endParaRPr lang="en-US" sz="1200"/>
          </a:p>
        </p:txBody>
      </p:sp>
      <p:sp>
        <p:nvSpPr>
          <p:cNvPr id="23" name="TextBox 22"/>
          <p:cNvSpPr txBox="1"/>
          <p:nvPr/>
        </p:nvSpPr>
        <p:spPr>
          <a:xfrm>
            <a:off x="6643702" y="5715016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Поређење резултата са наставничком верзијом</a:t>
            </a:r>
            <a:endParaRPr lang="en-US" sz="1200"/>
          </a:p>
        </p:txBody>
      </p:sp>
      <p:pic>
        <p:nvPicPr>
          <p:cNvPr id="24" name="Picture 23" descr="promenaugla.jp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554" y="6072206"/>
            <a:ext cx="1038225" cy="6286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969071" y="6058351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Детаље са вежби можете погледати на:</a:t>
            </a:r>
            <a:endParaRPr lang="en-US" sz="1200"/>
          </a:p>
        </p:txBody>
      </p:sp>
      <p:pic>
        <p:nvPicPr>
          <p:cNvPr id="27" name="Picture 26" descr="S301204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2285992"/>
            <a:ext cx="2016000" cy="151200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29" name="Picture 28" descr="S301204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562" y="4214818"/>
            <a:ext cx="2016000" cy="151450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0" name="Picture 29" descr="S301204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7422" y="2285992"/>
            <a:ext cx="2016000" cy="151450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1" name="Picture 30" descr="S301205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3702" y="2272137"/>
            <a:ext cx="2016000" cy="151450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2" name="Picture 31" descr="S301205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282" y="4214818"/>
            <a:ext cx="2016000" cy="1514783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3" name="Picture 32" descr="S3012054.jp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4500562" y="2285992"/>
            <a:ext cx="2016000" cy="150761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4" name="Picture 33" descr="S3012057.jp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6643702" y="4214818"/>
            <a:ext cx="2016000" cy="150761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5" name="Picture 34" descr="S3012058.jp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2357422" y="4214818"/>
            <a:ext cx="2016000" cy="150761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graphicFrame>
        <p:nvGraphicFramePr>
          <p:cNvPr id="36" name="Object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29256" y="6215082"/>
          <a:ext cx="537723" cy="1008231"/>
        </p:xfrm>
        <a:graphic>
          <a:graphicData uri="http://schemas.openxmlformats.org/presentationml/2006/ole">
            <p:oleObj spid="_x0000_s37890" name="Document" showAsIcon="1" r:id="rId14" imgW="380880" imgH="714240" progId="Word.Document.12">
              <p:embed/>
            </p:oleObj>
          </a:graphicData>
        </a:graphic>
      </p:graphicFrame>
      <p:graphicFrame>
        <p:nvGraphicFramePr>
          <p:cNvPr id="37" name="Object 3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000760" y="6215082"/>
          <a:ext cx="520400" cy="975750"/>
        </p:xfrm>
        <a:graphic>
          <a:graphicData uri="http://schemas.openxmlformats.org/presentationml/2006/ole">
            <p:oleObj spid="_x0000_s37891" name="Worksheet" showAsIcon="1" r:id="rId15" imgW="380880" imgH="714240" progId="Excel.Sheet.12">
              <p:embed/>
            </p:oleObj>
          </a:graphicData>
        </a:graphic>
      </p:graphicFrame>
      <p:graphicFrame>
        <p:nvGraphicFramePr>
          <p:cNvPr id="38" name="Object 3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8001024" y="6215082"/>
          <a:ext cx="521687" cy="978163"/>
        </p:xfrm>
        <a:graphic>
          <a:graphicData uri="http://schemas.openxmlformats.org/presentationml/2006/ole">
            <p:oleObj spid="_x0000_s37892" name="Document" showAsIcon="1" r:id="rId16" imgW="380880" imgH="714240" progId="Word.Document.12">
              <p:embed/>
            </p:oleObj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4643438" y="6215082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Ученичка верзија</a:t>
            </a:r>
            <a:endParaRPr lang="en-US" sz="1200"/>
          </a:p>
        </p:txBody>
      </p:sp>
      <p:sp>
        <p:nvSpPr>
          <p:cNvPr id="40" name="TextBox 39"/>
          <p:cNvSpPr txBox="1"/>
          <p:nvPr/>
        </p:nvSpPr>
        <p:spPr>
          <a:xfrm>
            <a:off x="6643702" y="6215082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Професорска верзија</a:t>
            </a:r>
            <a:endParaRPr lang="en-US" sz="1200"/>
          </a:p>
        </p:txBody>
      </p:sp>
      <p:sp>
        <p:nvSpPr>
          <p:cNvPr id="28" name="Rectangle 27"/>
          <p:cNvSpPr/>
          <p:nvPr/>
        </p:nvSpPr>
        <p:spPr>
          <a:xfrm>
            <a:off x="1" y="128586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Извођење мерења са фотонапонским модулом</a:t>
            </a:r>
          </a:p>
          <a:p>
            <a:pPr algn="ctr"/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Мерење напона празног хода и струје кратког споја при различитим угловима </a:t>
            </a:r>
          </a:p>
          <a:p>
            <a:pPr algn="ctr"/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светлости</a:t>
            </a:r>
            <a:endParaRPr lang="en-US" b="1" cap="none" spc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" name="Flowchart: Process 10"/>
          <p:cNvSpPr/>
          <p:nvPr/>
        </p:nvSpPr>
        <p:spPr bwMode="auto">
          <a:xfrm>
            <a:off x="0" y="1285860"/>
            <a:ext cx="9144000" cy="928694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57752" y="6072206"/>
            <a:ext cx="238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900" smtClean="0"/>
              <a:t>Госп. </a:t>
            </a:r>
            <a:r>
              <a:rPr lang="sr-Latn-CS" sz="900" smtClean="0"/>
              <a:t>Gerhard Karrer</a:t>
            </a:r>
            <a:r>
              <a:rPr lang="sr-Cyrl-CS" sz="900" smtClean="0"/>
              <a:t>, координатор пројекта, уручује симболичне поклоне свим учесницима семинара, качкете са вентилаторима на соларни погон.</a:t>
            </a:r>
            <a:endParaRPr lang="en-US" sz="900"/>
          </a:p>
        </p:txBody>
      </p:sp>
      <p:sp>
        <p:nvSpPr>
          <p:cNvPr id="16" name="TextBox 15"/>
          <p:cNvSpPr txBox="1"/>
          <p:nvPr/>
        </p:nvSpPr>
        <p:spPr>
          <a:xfrm>
            <a:off x="2500298" y="385762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900" smtClean="0"/>
              <a:t>Изложба ученичких радова у </a:t>
            </a:r>
            <a:r>
              <a:rPr lang="sr-Latn-CS" sz="900" b="1" smtClean="0"/>
              <a:t>The Danube-Swabian Central Museum</a:t>
            </a:r>
            <a:r>
              <a:rPr lang="sr-Cyrl-CS" sz="900" smtClean="0"/>
              <a:t>. Централни музеј подунавских Шваба у Улму.</a:t>
            </a:r>
            <a:endParaRPr lang="en-US" sz="900"/>
          </a:p>
        </p:txBody>
      </p:sp>
      <p:sp>
        <p:nvSpPr>
          <p:cNvPr id="17" name="TextBox 16"/>
          <p:cNvSpPr txBox="1"/>
          <p:nvPr/>
        </p:nvSpPr>
        <p:spPr>
          <a:xfrm>
            <a:off x="4857752" y="3929066"/>
            <a:ext cx="20002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900" smtClean="0"/>
              <a:t>Презентација ученичких радова у </a:t>
            </a:r>
            <a:r>
              <a:rPr lang="sr-Cyrl-CS" sz="900" b="1" smtClean="0"/>
              <a:t>школи </a:t>
            </a:r>
            <a:r>
              <a:rPr lang="sr-Latn-CS" sz="900" b="1" smtClean="0"/>
              <a:t>Robert Bosch </a:t>
            </a:r>
            <a:r>
              <a:rPr lang="sr-Cyrl-CS" sz="900" smtClean="0"/>
              <a:t>у  </a:t>
            </a:r>
            <a:r>
              <a:rPr lang="sr-Cyrl-CS" sz="900" b="1" smtClean="0"/>
              <a:t>Улму</a:t>
            </a:r>
            <a:r>
              <a:rPr lang="sr-Cyrl-CS" sz="900" smtClean="0"/>
              <a:t> пред свим учесницима семинара.</a:t>
            </a:r>
            <a:endParaRPr lang="en-US" sz="900"/>
          </a:p>
        </p:txBody>
      </p:sp>
      <p:sp>
        <p:nvSpPr>
          <p:cNvPr id="18" name="TextBox 17"/>
          <p:cNvSpPr txBox="1"/>
          <p:nvPr/>
        </p:nvSpPr>
        <p:spPr>
          <a:xfrm>
            <a:off x="2571736" y="6072206"/>
            <a:ext cx="22145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900" smtClean="0"/>
              <a:t>Тимски рад – последњи дан у </a:t>
            </a:r>
            <a:r>
              <a:rPr lang="sr-Latn-CS" sz="900" smtClean="0"/>
              <a:t>Baad-</a:t>
            </a:r>
            <a:r>
              <a:rPr lang="sr-Cyrl-CS" sz="900" smtClean="0"/>
              <a:t>у, сви стоје у кругу и покушавају да седну једно другом у крило.</a:t>
            </a:r>
            <a:endParaRPr lang="en-US" sz="900"/>
          </a:p>
        </p:txBody>
      </p:sp>
      <p:sp>
        <p:nvSpPr>
          <p:cNvPr id="19" name="TextBox 18"/>
          <p:cNvSpPr txBox="1"/>
          <p:nvPr/>
        </p:nvSpPr>
        <p:spPr>
          <a:xfrm>
            <a:off x="212572" y="3879273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900" smtClean="0"/>
              <a:t>Ученици припремају изложбу својих радова.</a:t>
            </a:r>
            <a:endParaRPr lang="en-US" sz="900"/>
          </a:p>
        </p:txBody>
      </p:sp>
      <p:sp>
        <p:nvSpPr>
          <p:cNvPr id="20" name="TextBox 19"/>
          <p:cNvSpPr txBox="1"/>
          <p:nvPr/>
        </p:nvSpPr>
        <p:spPr>
          <a:xfrm>
            <a:off x="39398" y="4208722"/>
            <a:ext cx="74800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000" smtClean="0"/>
              <a:t>Прелазак реке преко  планинарског ужета за време </a:t>
            </a:r>
            <a:r>
              <a:rPr lang="sr-Latn-CS" sz="1000" b="1" smtClean="0"/>
              <a:t>International Outtdoor Training  </a:t>
            </a:r>
            <a:r>
              <a:rPr lang="sr-Cyrl-CS" sz="1000" b="1" smtClean="0"/>
              <a:t>у </a:t>
            </a:r>
            <a:r>
              <a:rPr lang="sr-Latn-CS" sz="1000" b="1" smtClean="0"/>
              <a:t>Outward Bound Baad</a:t>
            </a:r>
            <a:endParaRPr lang="en-US" sz="1000" b="1"/>
          </a:p>
        </p:txBody>
      </p:sp>
      <p:pic>
        <p:nvPicPr>
          <p:cNvPr id="24" name="Picture 23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4500570"/>
            <a:ext cx="2088000" cy="155673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5286380" y="5786454"/>
            <a:ext cx="1436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1050" b="1" smtClean="0">
                <a:solidFill>
                  <a:schemeClr val="bg1"/>
                </a:solidFill>
              </a:rPr>
              <a:t> Наша два ученика</a:t>
            </a:r>
            <a:endParaRPr lang="en-US" sz="1050" b="1">
              <a:solidFill>
                <a:schemeClr val="bg1"/>
              </a:solidFill>
            </a:endParaRPr>
          </a:p>
        </p:txBody>
      </p:sp>
      <p:pic>
        <p:nvPicPr>
          <p:cNvPr id="25" name="Picture 24" descr="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2285992"/>
            <a:ext cx="2088000" cy="157813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26" name="Picture 25" descr="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2285992"/>
            <a:ext cx="2088000" cy="157186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4913170" y="2285992"/>
            <a:ext cx="221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000" b="1" smtClean="0">
                <a:solidFill>
                  <a:schemeClr val="bg1"/>
                </a:solidFill>
              </a:rPr>
              <a:t>Александар презентује свој рад</a:t>
            </a:r>
            <a:endParaRPr lang="en-US" sz="1000" b="1">
              <a:solidFill>
                <a:schemeClr val="bg1"/>
              </a:solidFill>
            </a:endParaRPr>
          </a:p>
        </p:txBody>
      </p:sp>
      <p:pic>
        <p:nvPicPr>
          <p:cNvPr id="27" name="Picture 26" descr="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2" y="2285992"/>
            <a:ext cx="2088000" cy="157335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29" name="Picture 28" descr="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48" y="4286256"/>
            <a:ext cx="1692000" cy="226634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714348" y="4286256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b="1" smtClean="0">
                <a:solidFill>
                  <a:schemeClr val="bg1"/>
                </a:solidFill>
              </a:rPr>
              <a:t>Наш ученик Александар Колић</a:t>
            </a:r>
            <a:endParaRPr lang="en-US" sz="1200" b="1">
              <a:solidFill>
                <a:schemeClr val="bg1"/>
              </a:solidFill>
            </a:endParaRPr>
          </a:p>
        </p:txBody>
      </p:sp>
      <p:pic>
        <p:nvPicPr>
          <p:cNvPr id="30" name="Picture 29" descr="7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3174" y="4500570"/>
            <a:ext cx="2088000" cy="155422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28" name="Picture 27" descr="izvorDunava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3848" y="2285992"/>
            <a:ext cx="2089126" cy="157163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7286644" y="3929066"/>
            <a:ext cx="142876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Извор Дунава</a:t>
            </a:r>
            <a:endParaRPr lang="en-US" sz="1200"/>
          </a:p>
        </p:txBody>
      </p:sp>
      <p:graphicFrame>
        <p:nvGraphicFramePr>
          <p:cNvPr id="32" name="Object 3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858148" y="5214950"/>
          <a:ext cx="500066" cy="937624"/>
        </p:xfrm>
        <a:graphic>
          <a:graphicData uri="http://schemas.openxmlformats.org/presentationml/2006/ole">
            <p:oleObj spid="_x0000_s38913" name="Document" showAsIcon="1" r:id="rId11" imgW="380880" imgH="714240" progId="Word.Document.12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715272" y="4714884"/>
            <a:ext cx="10001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Семинар у Немачкој</a:t>
            </a:r>
            <a:endParaRPr lang="en-US" sz="1100"/>
          </a:p>
        </p:txBody>
      </p:sp>
      <p:sp>
        <p:nvSpPr>
          <p:cNvPr id="34" name="Rectangle 33"/>
          <p:cNvSpPr/>
          <p:nvPr/>
        </p:nvSpPr>
        <p:spPr>
          <a:xfrm>
            <a:off x="398914" y="1428736"/>
            <a:ext cx="87450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Наши ученици у Немачкој на семинару о </a:t>
            </a:r>
            <a:r>
              <a:rPr lang="sr-Latn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бновљивим изворима енергије </a:t>
            </a:r>
          </a:p>
          <a:p>
            <a:pPr algn="ctr"/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град домаћин</a:t>
            </a:r>
            <a:r>
              <a:rPr lang="sr-Latn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</a:t>
            </a:r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Улм</a:t>
            </a:r>
            <a:r>
              <a:rPr lang="sr-Latn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r>
              <a:rPr lang="sr-Cyrl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школа </a:t>
            </a:r>
            <a:r>
              <a:rPr lang="sr-Latn-CS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Robert Bosch</a:t>
            </a:r>
            <a:endParaRPr lang="en-US" b="1" cap="none" spc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 bwMode="auto">
          <a:xfrm>
            <a:off x="0" y="1285860"/>
            <a:ext cx="9144000" cy="557214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" name="Flowchart: Process 2"/>
          <p:cNvSpPr/>
          <p:nvPr/>
        </p:nvSpPr>
        <p:spPr bwMode="auto">
          <a:xfrm>
            <a:off x="0" y="1285860"/>
            <a:ext cx="9144000" cy="928694"/>
          </a:xfrm>
          <a:prstGeom prst="flowChartProcess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7554" y="600076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Наставник на мудл образовној платформи поставља наставни материјал, упитнике, тестове ...</a:t>
            </a:r>
            <a:endParaRPr lang="en-US" sz="1200"/>
          </a:p>
        </p:txBody>
      </p:sp>
      <p:sp>
        <p:nvSpPr>
          <p:cNvPr id="16" name="Flowchart: Document 15"/>
          <p:cNvSpPr/>
          <p:nvPr/>
        </p:nvSpPr>
        <p:spPr bwMode="auto">
          <a:xfrm>
            <a:off x="1928794" y="2786058"/>
            <a:ext cx="785818" cy="642942"/>
          </a:xfrm>
          <a:prstGeom prst="flowChartDocumen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Тест, упитник, задатак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rot="10800000">
            <a:off x="2714612" y="3000372"/>
            <a:ext cx="71438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5572132" y="3000372"/>
            <a:ext cx="428628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Flowchart: Document 27"/>
          <p:cNvSpPr/>
          <p:nvPr/>
        </p:nvSpPr>
        <p:spPr bwMode="auto">
          <a:xfrm>
            <a:off x="6072198" y="2786058"/>
            <a:ext cx="714380" cy="500066"/>
          </a:xfrm>
          <a:prstGeom prst="flowChartDocumen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Тест, упитник, задатак</a:t>
            </a:r>
            <a:endParaRPr kumimoji="0" lang="en-US" sz="105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2786050" y="3214686"/>
            <a:ext cx="71438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10800000">
            <a:off x="5572132" y="3214686"/>
            <a:ext cx="428628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40" name="Object 3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000100" y="3786190"/>
          <a:ext cx="457203" cy="857256"/>
        </p:xfrm>
        <a:graphic>
          <a:graphicData uri="http://schemas.openxmlformats.org/presentationml/2006/ole">
            <p:oleObj spid="_x0000_s32770" name="Document" showAsIcon="1" r:id="rId4" imgW="380880" imgH="714240" progId="Word.Document.12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14282" y="3857628"/>
            <a:ext cx="857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упитник</a:t>
            </a:r>
            <a:endParaRPr lang="en-US" sz="1200"/>
          </a:p>
        </p:txBody>
      </p:sp>
      <p:graphicFrame>
        <p:nvGraphicFramePr>
          <p:cNvPr id="42" name="Object 4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643174" y="3786190"/>
          <a:ext cx="457203" cy="857256"/>
        </p:xfrm>
        <a:graphic>
          <a:graphicData uri="http://schemas.openxmlformats.org/presentationml/2006/ole">
            <p:oleObj spid="_x0000_s32771" name="Document" showAsIcon="1" r:id="rId5" imgW="380880" imgH="714240" progId="Word.Document.12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928794" y="3857628"/>
            <a:ext cx="6429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тест</a:t>
            </a:r>
            <a:endParaRPr lang="en-US"/>
          </a:p>
        </p:txBody>
      </p:sp>
      <p:pic>
        <p:nvPicPr>
          <p:cNvPr id="34" name="Picture 33" descr="dikmanj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2285992"/>
            <a:ext cx="1484597" cy="1143008"/>
          </a:xfrm>
          <a:prstGeom prst="rect">
            <a:avLst/>
          </a:prstGeom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6" name="Picture 35" descr="Tirkajlamanj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148" y="2500306"/>
            <a:ext cx="1071570" cy="805341"/>
          </a:xfrm>
          <a:prstGeom prst="rect">
            <a:avLst/>
          </a:prstGeom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8" name="Picture 37" descr="zimaikompmanja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6858016" y="2285993"/>
            <a:ext cx="951072" cy="714380"/>
          </a:xfrm>
          <a:prstGeom prst="rect">
            <a:avLst/>
          </a:prstGeom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4" name="Picture 43" descr="zvonkomanj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6308" y="4855595"/>
            <a:ext cx="1520416" cy="1143008"/>
          </a:xfrm>
          <a:prstGeom prst="rect">
            <a:avLst/>
          </a:prstGeom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5" name="TextBox 44"/>
          <p:cNvSpPr txBox="1"/>
          <p:nvPr/>
        </p:nvSpPr>
        <p:spPr>
          <a:xfrm>
            <a:off x="0" y="4500570"/>
            <a:ext cx="1143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резултати упитника</a:t>
            </a:r>
            <a:endParaRPr lang="en-US" sz="1100"/>
          </a:p>
        </p:txBody>
      </p:sp>
      <p:sp>
        <p:nvSpPr>
          <p:cNvPr id="46" name="TextBox 45"/>
          <p:cNvSpPr txBox="1"/>
          <p:nvPr/>
        </p:nvSpPr>
        <p:spPr>
          <a:xfrm>
            <a:off x="1714480" y="4500570"/>
            <a:ext cx="9286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резултати теста</a:t>
            </a:r>
            <a:endParaRPr lang="en-US" sz="1100"/>
          </a:p>
        </p:txBody>
      </p:sp>
      <p:sp>
        <p:nvSpPr>
          <p:cNvPr id="31" name="TextBox 30"/>
          <p:cNvSpPr txBox="1"/>
          <p:nvPr/>
        </p:nvSpPr>
        <p:spPr>
          <a:xfrm>
            <a:off x="3643306" y="3643314"/>
            <a:ext cx="1643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smtClean="0"/>
              <a:t>Ученици изучавају лекције, попуњавају упитнике, решавају тестове, шаљу урађене </a:t>
            </a:r>
            <a:r>
              <a:rPr lang="sr-Latn-CS" sz="1200" smtClean="0"/>
              <a:t>PowerPoint </a:t>
            </a:r>
            <a:r>
              <a:rPr lang="sr-Cyrl-CS" sz="1200" smtClean="0"/>
              <a:t>презентације</a:t>
            </a:r>
            <a:endParaRPr lang="en-US" sz="1200"/>
          </a:p>
        </p:txBody>
      </p:sp>
      <p:cxnSp>
        <p:nvCxnSpPr>
          <p:cNvPr id="50" name="Straight Arrow Connector 49"/>
          <p:cNvCxnSpPr/>
          <p:nvPr/>
        </p:nvCxnSpPr>
        <p:spPr bwMode="auto">
          <a:xfrm rot="5400000" flipH="1" flipV="1">
            <a:off x="3107521" y="4393413"/>
            <a:ext cx="107157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4764526" y="4381068"/>
            <a:ext cx="1198766" cy="90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3571868" y="1928802"/>
            <a:ext cx="200026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16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СЕРВЕР</a:t>
            </a:r>
            <a:endParaRPr lang="en-US" sz="2800" b="1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9" name="Picture 48" descr="ucenicinastavnikparki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0860" y="3357562"/>
            <a:ext cx="2143140" cy="160299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1" name="TextBox 50"/>
          <p:cNvSpPr txBox="1"/>
          <p:nvPr/>
        </p:nvSpPr>
        <p:spPr>
          <a:xfrm>
            <a:off x="6143636" y="3786190"/>
            <a:ext cx="121444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100" smtClean="0"/>
              <a:t>Један од соларних аутомата за паркирање у Новом Саду </a:t>
            </a:r>
            <a:endParaRPr lang="en-US" sz="1600"/>
          </a:p>
        </p:txBody>
      </p:sp>
      <p:sp>
        <p:nvSpPr>
          <p:cNvPr id="48" name="TextBox 47"/>
          <p:cNvSpPr txBox="1"/>
          <p:nvPr/>
        </p:nvSpPr>
        <p:spPr>
          <a:xfrm>
            <a:off x="0" y="5286388"/>
            <a:ext cx="3286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b="1" smtClean="0">
                <a:solidFill>
                  <a:srgbClr val="006600"/>
                </a:solidFill>
              </a:rPr>
              <a:t>Због величине фајлова, </a:t>
            </a:r>
            <a:r>
              <a:rPr lang="sr-Latn-CS" sz="1200" b="1" smtClean="0">
                <a:solidFill>
                  <a:srgbClr val="006600"/>
                </a:solidFill>
              </a:rPr>
              <a:t>PowerPoint </a:t>
            </a:r>
            <a:r>
              <a:rPr lang="sr-Cyrl-CS" sz="1200" b="1" smtClean="0">
                <a:solidFill>
                  <a:srgbClr val="006600"/>
                </a:solidFill>
              </a:rPr>
              <a:t>презентације су постављене на </a:t>
            </a:r>
            <a:r>
              <a:rPr lang="sr-Latn-CS" sz="1200" b="1" smtClean="0">
                <a:solidFill>
                  <a:srgbClr val="006600"/>
                </a:solidFill>
              </a:rPr>
              <a:t>Windows Live </a:t>
            </a:r>
            <a:r>
              <a:rPr lang="sr-Cyrl-CS" sz="1200" b="1" smtClean="0">
                <a:solidFill>
                  <a:srgbClr val="006600"/>
                </a:solidFill>
              </a:rPr>
              <a:t>простор  </a:t>
            </a:r>
            <a:r>
              <a:rPr lang="sr-Latn-CS" sz="1200" smtClean="0">
                <a:solidFill>
                  <a:srgbClr val="006600"/>
                </a:solidFill>
                <a:hlinkClick r:id="rId11"/>
              </a:rPr>
              <a:t>www.obnovljiviizvorienergije.spaces.live.com</a:t>
            </a:r>
            <a:r>
              <a:rPr lang="sr-Latn-CS" sz="1200" smtClean="0">
                <a:solidFill>
                  <a:srgbClr val="006600"/>
                </a:solidFill>
              </a:rPr>
              <a:t> </a:t>
            </a:r>
            <a:endParaRPr lang="en-US" sz="1200">
              <a:solidFill>
                <a:srgbClr val="006600"/>
              </a:solidFill>
            </a:endParaRPr>
          </a:p>
        </p:txBody>
      </p:sp>
      <p:pic>
        <p:nvPicPr>
          <p:cNvPr id="52" name="Picture 51" descr="moodle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83559" y="2301580"/>
            <a:ext cx="1887262" cy="13644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aphicFrame>
        <p:nvGraphicFramePr>
          <p:cNvPr id="47" name="Object 4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85786" y="4500570"/>
          <a:ext cx="457203" cy="857256"/>
        </p:xfrm>
        <a:graphic>
          <a:graphicData uri="http://schemas.openxmlformats.org/presentationml/2006/ole">
            <p:oleObj spid="_x0000_s32772" name="Document" showAsIcon="1" r:id="rId13" imgW="380880" imgH="714240" progId="Word.Document.12">
              <p:embed/>
            </p:oleObj>
          </a:graphicData>
        </a:graphic>
      </p:graphicFrame>
      <p:graphicFrame>
        <p:nvGraphicFramePr>
          <p:cNvPr id="53" name="Object 5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643174" y="4500570"/>
          <a:ext cx="457203" cy="857256"/>
        </p:xfrm>
        <a:graphic>
          <a:graphicData uri="http://schemas.openxmlformats.org/presentationml/2006/ole">
            <p:oleObj spid="_x0000_s32775" name="Worksheet" showAsIcon="1" r:id="rId14" imgW="380880" imgH="714240" progId="Excel.Sheet.8">
              <p:embed/>
            </p:oleObj>
          </a:graphicData>
        </a:graphic>
      </p:graphicFrame>
      <p:graphicFrame>
        <p:nvGraphicFramePr>
          <p:cNvPr id="55" name="Object 5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4414" y="4500570"/>
          <a:ext cx="459969" cy="862442"/>
        </p:xfrm>
        <a:graphic>
          <a:graphicData uri="http://schemas.openxmlformats.org/presentationml/2006/ole">
            <p:oleObj spid="_x0000_s32776" name="Worksheet" showAsIcon="1" r:id="rId15" imgW="380880" imgH="714240" progId="Excel.Sheet.8">
              <p:embed/>
            </p:oleObj>
          </a:graphicData>
        </a:graphic>
      </p:graphicFrame>
      <p:pic>
        <p:nvPicPr>
          <p:cNvPr id="59" name="Picture 58" descr="EcoChamp.jpg">
            <a:hlinkClick r:id="rId16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29454" y="5072074"/>
            <a:ext cx="2015968" cy="1364467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5" name="Rectangle 34"/>
          <p:cNvSpPr/>
          <p:nvPr/>
        </p:nvSpPr>
        <p:spPr>
          <a:xfrm>
            <a:off x="714348" y="1428736"/>
            <a:ext cx="76594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2800" b="1" cap="none" spc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А Н Н А С Т А В Н Е   А К Т И В Н О С Т И</a:t>
            </a:r>
            <a:endParaRPr lang="en-US" sz="2800" b="1" cap="none" spc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28" grpId="0" animBg="1"/>
      <p:bldP spid="31" grpId="0"/>
    </p:bld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3337</TotalTime>
  <Words>815</Words>
  <Application>Microsoft PowerPoint</Application>
  <PresentationFormat>On-screen Show (4:3)</PresentationFormat>
  <Paragraphs>151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Notes design template</vt:lpstr>
      <vt:lpstr>Microsoft Word Picture</vt:lpstr>
      <vt:lpstr>Document</vt:lpstr>
      <vt:lpstr>Presentation</vt:lpstr>
      <vt:lpstr>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Manager/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Milos M.</dc:creator>
  <cp:keywords/>
  <dc:description/>
  <cp:lastModifiedBy>Zvonko</cp:lastModifiedBy>
  <cp:revision>585</cp:revision>
  <cp:lastPrinted>1601-01-01T00:00:00Z</cp:lastPrinted>
  <dcterms:created xsi:type="dcterms:W3CDTF">2005-03-02T08:24:37Z</dcterms:created>
  <dcterms:modified xsi:type="dcterms:W3CDTF">2010-02-28T18:25:14Z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