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E761D-B13A-443B-BB2D-89A897C7460C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A689C-BB8E-427D-8FEC-676D68E14B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3326BF-A6CB-48C3-8102-FDCB41BDFE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3068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34F82-643B-4E66-A017-D5F6908947F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78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7F8B4-B11D-423D-841C-5029833A66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842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CA685-E7DD-4A03-9EBB-CC6D4EC2EC2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024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6ABB1-5C88-4DE5-97E1-E176CEA16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9697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CAFA4-CF62-404F-AF3C-677A1204FA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9054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444C42-6E4C-49B1-BE30-3CFFA44AAC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009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67B06-EFA8-48B5-9AB0-5402913E11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508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82D93-B783-4F81-8A20-021505106CB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033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455D1-A5D9-4477-AFC6-EA42FFE9B46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745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F7691-68C1-4837-ADA9-3BD6CD9F033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89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B8C997-F8E2-4B8F-841B-B5EF92A4BA6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684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vimeo.com/38085184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Microsoft_Office_PowerPoint_Presentation1.pptx"/><Relationship Id="rId4" Type="http://schemas.openxmlformats.org/officeDocument/2006/relationships/hyperlink" Target="http://www.mediafire.com/file/en90mjnr91rhsri/STRIP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sr-Cyrl-CS" sz="2800">
                <a:solidFill>
                  <a:srgbClr val="FFFFFF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r>
              <a:rPr lang="sr-Cyrl-CS" b="1" dirty="0">
                <a:solidFill>
                  <a:srgbClr val="000000"/>
                </a:solidFill>
              </a:rPr>
              <a:t>Аутори</a:t>
            </a:r>
            <a:r>
              <a:rPr lang="sr-Latn-CS" b="1" dirty="0">
                <a:solidFill>
                  <a:srgbClr val="000000"/>
                </a:solidFill>
              </a:rPr>
              <a:t>:</a:t>
            </a:r>
            <a:endParaRPr lang="sr-Cyrl-CS" b="1" dirty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sr-Cyrl-CS" b="1" dirty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en-US" sz="800" b="1" dirty="0" smtClean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en-US" sz="800" b="1" dirty="0" smtClean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sr-Cyrl-CS" sz="800" b="1" dirty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r>
              <a:rPr lang="sr-Cyrl-CS" b="1" dirty="0">
                <a:solidFill>
                  <a:srgbClr val="000000"/>
                </a:solidFill>
              </a:rPr>
              <a:t>Наставни предмет</a:t>
            </a:r>
            <a:r>
              <a:rPr lang="en-US" b="1" dirty="0">
                <a:solidFill>
                  <a:srgbClr val="000000"/>
                </a:solidFill>
              </a:rPr>
              <a:t>:</a:t>
            </a: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sr-Cyrl-CS" b="1" dirty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r>
              <a:rPr lang="sr-Cyrl-CS" b="1" dirty="0">
                <a:solidFill>
                  <a:srgbClr val="000000"/>
                </a:solidFill>
              </a:rPr>
              <a:t>Тема</a:t>
            </a:r>
            <a:r>
              <a:rPr lang="en-US" b="1" dirty="0">
                <a:solidFill>
                  <a:srgbClr val="000000"/>
                </a:solidFill>
              </a:rPr>
              <a:t>:</a:t>
            </a: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en-US" b="1" dirty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r>
              <a:rPr lang="sr-Cyrl-CS" b="1" dirty="0" smtClean="0">
                <a:solidFill>
                  <a:srgbClr val="000000"/>
                </a:solidFill>
              </a:rPr>
              <a:t>Узраст</a:t>
            </a:r>
            <a:r>
              <a:rPr lang="en-US" b="1" dirty="0">
                <a:solidFill>
                  <a:srgbClr val="000000"/>
                </a:solidFill>
              </a:rPr>
              <a:t>:</a:t>
            </a: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sr-Cyrl-CS" b="1" dirty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sr-Latn-CS" b="1" dirty="0">
              <a:solidFill>
                <a:srgbClr val="000000"/>
              </a:solidFill>
            </a:endParaRPr>
          </a:p>
          <a:p>
            <a:pPr marL="342900" indent="-342900" algn="r" fontAlgn="base">
              <a:spcBef>
                <a:spcPct val="20000"/>
              </a:spcBef>
              <a:spcAft>
                <a:spcPct val="0"/>
              </a:spcAft>
            </a:pP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r-Cyrl-CS" b="1" dirty="0" smtClean="0">
                <a:solidFill>
                  <a:srgbClr val="000000"/>
                </a:solidFill>
              </a:rPr>
              <a:t>Светлана Драгојловић</a:t>
            </a:r>
            <a:r>
              <a:rPr lang="sr-Cyrl-CS" dirty="0" smtClean="0">
                <a:solidFill>
                  <a:srgbClr val="000000"/>
                </a:solidFill>
              </a:rPr>
              <a:t>, </a:t>
            </a:r>
            <a:endParaRPr lang="en-US" dirty="0" smtClean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	</a:t>
            </a:r>
            <a:r>
              <a:rPr lang="sr-Cyrl-CS" sz="1600" dirty="0" smtClean="0">
                <a:solidFill>
                  <a:srgbClr val="000000"/>
                </a:solidFill>
              </a:rPr>
              <a:t>Техничка школа </a:t>
            </a:r>
            <a:r>
              <a:rPr lang="en-US" sz="1600" dirty="0" smtClean="0">
                <a:solidFill>
                  <a:srgbClr val="000000"/>
                </a:solidFill>
              </a:rPr>
              <a:t>“</a:t>
            </a:r>
            <a:r>
              <a:rPr lang="sr-Cyrl-CS" sz="1600" dirty="0" smtClean="0">
                <a:solidFill>
                  <a:srgbClr val="000000"/>
                </a:solidFill>
              </a:rPr>
              <a:t>Милева Марић-Ајнштајн</a:t>
            </a:r>
            <a:r>
              <a:rPr lang="en-US" sz="1600" dirty="0" smtClean="0">
                <a:solidFill>
                  <a:srgbClr val="000000"/>
                </a:solidFill>
              </a:rPr>
              <a:t>”</a:t>
            </a:r>
            <a:r>
              <a:rPr lang="sr-Cyrl-CS" sz="1600" dirty="0" smtClean="0">
                <a:solidFill>
                  <a:srgbClr val="000000"/>
                </a:solidFill>
              </a:rPr>
              <a:t>, Нови Сад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r-Cyrl-CS" b="1" dirty="0" smtClean="0">
                <a:solidFill>
                  <a:srgbClr val="000000"/>
                </a:solidFill>
              </a:rPr>
              <a:t>Бранка Живановић</a:t>
            </a:r>
            <a:r>
              <a:rPr lang="sr-Cyrl-CS" dirty="0" smtClean="0">
                <a:solidFill>
                  <a:srgbClr val="000000"/>
                </a:solidFill>
              </a:rPr>
              <a:t>, </a:t>
            </a:r>
            <a:endParaRPr lang="en-US" dirty="0" smtClean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	</a:t>
            </a:r>
            <a:r>
              <a:rPr lang="sr-Cyrl-CS" sz="1600" dirty="0" smtClean="0">
                <a:solidFill>
                  <a:srgbClr val="000000"/>
                </a:solidFill>
              </a:rPr>
              <a:t>Техничка школа</a:t>
            </a:r>
            <a:r>
              <a:rPr lang="en-US" sz="1600" dirty="0" smtClean="0">
                <a:solidFill>
                  <a:srgbClr val="000000"/>
                </a:solidFill>
              </a:rPr>
              <a:t> ”</a:t>
            </a:r>
            <a:r>
              <a:rPr lang="sr-Cyrl-CS" sz="1600" dirty="0" smtClean="0">
                <a:solidFill>
                  <a:srgbClr val="000000"/>
                </a:solidFill>
              </a:rPr>
              <a:t>Милева Марић-Ајнштајн</a:t>
            </a:r>
            <a:r>
              <a:rPr lang="en-US" sz="1600" dirty="0" smtClean="0">
                <a:solidFill>
                  <a:srgbClr val="000000"/>
                </a:solidFill>
              </a:rPr>
              <a:t>”</a:t>
            </a:r>
            <a:r>
              <a:rPr lang="sr-Cyrl-CS" sz="1600" dirty="0" smtClean="0">
                <a:solidFill>
                  <a:srgbClr val="000000"/>
                </a:solidFill>
              </a:rPr>
              <a:t>, Нови Сад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r-Cyrl-CS" b="1" dirty="0" smtClean="0">
                <a:solidFill>
                  <a:srgbClr val="000000"/>
                </a:solidFill>
              </a:rPr>
              <a:t>Љубица Максимовић, </a:t>
            </a:r>
            <a:endParaRPr lang="en-US" b="1" dirty="0" smtClean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	</a:t>
            </a:r>
            <a:r>
              <a:rPr lang="sr-Cyrl-CS" sz="1600" dirty="0" smtClean="0">
                <a:solidFill>
                  <a:srgbClr val="000000"/>
                </a:solidFill>
              </a:rPr>
              <a:t>Техничка школа </a:t>
            </a:r>
            <a:r>
              <a:rPr lang="en-US" sz="1600" dirty="0" smtClean="0">
                <a:solidFill>
                  <a:srgbClr val="000000"/>
                </a:solidFill>
              </a:rPr>
              <a:t>“</a:t>
            </a:r>
            <a:r>
              <a:rPr lang="sr-Cyrl-CS" sz="1600" dirty="0" smtClean="0">
                <a:solidFill>
                  <a:srgbClr val="000000"/>
                </a:solidFill>
              </a:rPr>
              <a:t>Милева Марић-Ајнштајн</a:t>
            </a:r>
            <a:r>
              <a:rPr lang="en-US" sz="1600" dirty="0" smtClean="0">
                <a:solidFill>
                  <a:srgbClr val="000000"/>
                </a:solidFill>
              </a:rPr>
              <a:t>”</a:t>
            </a:r>
            <a:r>
              <a:rPr lang="sr-Cyrl-CS" sz="1600" dirty="0" smtClean="0">
                <a:solidFill>
                  <a:srgbClr val="000000"/>
                </a:solidFill>
              </a:rPr>
              <a:t>, Нови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sr-Cyrl-CS" sz="1600" dirty="0" smtClean="0">
                <a:solidFill>
                  <a:srgbClr val="000000"/>
                </a:solidFill>
              </a:rPr>
              <a:t>Сад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200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r-Cyrl-CS" b="1" dirty="0" smtClean="0">
                <a:solidFill>
                  <a:srgbClr val="000000"/>
                </a:solidFill>
              </a:rPr>
              <a:t>МАТЕМАТИКА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r-Cyrl-CS" b="1" dirty="0" smtClean="0">
                <a:solidFill>
                  <a:srgbClr val="000000"/>
                </a:solidFill>
              </a:rPr>
              <a:t>Астрономски трилер-научнопопуларн</a:t>
            </a:r>
            <a:r>
              <a:rPr lang="en-US" b="1" dirty="0" smtClean="0">
                <a:solidFill>
                  <a:srgbClr val="000000"/>
                </a:solidFill>
              </a:rPr>
              <a:t>a</a:t>
            </a:r>
            <a:r>
              <a:rPr lang="sr-Cyrl-CS" b="1" dirty="0" smtClean="0">
                <a:solidFill>
                  <a:srgbClr val="000000"/>
                </a:solidFill>
              </a:rPr>
              <a:t> драма</a:t>
            </a:r>
            <a:endParaRPr lang="en-US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sr-Cyrl-CS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r-Cyrl-CS" b="1" dirty="0" smtClean="0">
                <a:solidFill>
                  <a:srgbClr val="000000"/>
                </a:solidFill>
              </a:rPr>
              <a:t>Четврта година средње школе</a:t>
            </a:r>
            <a:endParaRPr lang="en-US" b="1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sr-Cyrl-CS" dirty="0">
              <a:solidFill>
                <a:srgbClr val="000000"/>
              </a:solidFill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000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Cyrl-CS" sz="1200" dirty="0">
                <a:solidFill>
                  <a:srgbClr val="000000"/>
                </a:solidFill>
                <a:latin typeface="Verdana" pitchFamily="34" charset="0"/>
              </a:rPr>
              <a:t>Кликните овде за унос приказа часа у </a:t>
            </a:r>
            <a:r>
              <a:rPr lang="sr-Latn-CS" sz="1200" dirty="0">
                <a:solidFill>
                  <a:srgbClr val="000000"/>
                </a:solidFill>
                <a:latin typeface="Verdana" pitchFamily="34" charset="0"/>
              </a:rPr>
              <a:t>Word </a:t>
            </a:r>
            <a:r>
              <a:rPr lang="sr-Cyrl-CS" sz="1200" dirty="0">
                <a:solidFill>
                  <a:srgbClr val="000000"/>
                </a:solidFill>
                <a:latin typeface="Verdana" pitchFamily="34" charset="0"/>
              </a:rPr>
              <a:t>документу!</a:t>
            </a:r>
            <a:endParaRPr lang="en-US" sz="1200" dirty="0">
              <a:solidFill>
                <a:srgbClr val="000000"/>
              </a:solidFill>
              <a:latin typeface="Verdana" pitchFamily="34" charset="0"/>
            </a:endParaRPr>
          </a:p>
        </p:txBody>
      </p:sp>
      <p:graphicFrame>
        <p:nvGraphicFramePr>
          <p:cNvPr id="14352" name="Object 16"/>
          <p:cNvGraphicFramePr>
            <a:graphicFrameLocks noChangeAspect="1"/>
          </p:cNvGraphicFramePr>
          <p:nvPr/>
        </p:nvGraphicFramePr>
        <p:xfrm>
          <a:off x="395288" y="5589588"/>
          <a:ext cx="1439862" cy="1123950"/>
        </p:xfrm>
        <a:graphic>
          <a:graphicData uri="http://schemas.openxmlformats.org/presentationml/2006/ole">
            <p:oleObj spid="_x0000_s2050" name="Document" showAsIcon="1" r:id="rId4" imgW="914400" imgH="714375" progId="Word.Document.8">
              <p:embed/>
            </p:oleObj>
          </a:graphicData>
        </a:graphic>
      </p:graphicFrame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sr-Cyrl-CS" sz="1400">
                <a:solidFill>
                  <a:srgbClr val="000000"/>
                </a:solidFill>
                <a:latin typeface="Arial Black" pitchFamily="34" charset="0"/>
              </a:rPr>
              <a:t>Креативна школа 201</a:t>
            </a:r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1</a:t>
            </a:r>
            <a:r>
              <a:rPr lang="sr-Cyrl-CS" sz="1400">
                <a:solidFill>
                  <a:srgbClr val="000000"/>
                </a:solidFill>
                <a:latin typeface="Arial Black" pitchFamily="34" charset="0"/>
              </a:rPr>
              <a:t>/1</a:t>
            </a:r>
            <a:r>
              <a:rPr lang="en-US" sz="1400">
                <a:solidFill>
                  <a:srgbClr val="000000"/>
                </a:solidFill>
                <a:latin typeface="Arial Black" pitchFamily="34" charset="0"/>
              </a:rPr>
              <a:t>2</a:t>
            </a:r>
            <a:r>
              <a:rPr lang="sr-Cyrl-CS" sz="1400">
                <a:solidFill>
                  <a:srgbClr val="000000"/>
                </a:solidFill>
                <a:latin typeface="Arial Black" pitchFamily="34" charset="0"/>
              </a:rPr>
              <a:t>.</a:t>
            </a:r>
            <a:endParaRPr lang="en-US" sz="140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85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52600" y="457200"/>
            <a:ext cx="7543800" cy="600075"/>
          </a:xfrm>
        </p:spPr>
        <p:txBody>
          <a:bodyPr/>
          <a:lstStyle/>
          <a:p>
            <a:r>
              <a:rPr lang="sr-Cyrl-CS" sz="2000" dirty="0" smtClean="0"/>
              <a:t>Астрономски трилер</a:t>
            </a:r>
            <a:r>
              <a:rPr lang="en-US" sz="2000" dirty="0" smtClean="0">
                <a:latin typeface="Brush Script MT" pitchFamily="66" charset="0"/>
              </a:rPr>
              <a:t> </a:t>
            </a:r>
            <a:r>
              <a:rPr lang="sr-Cyrl-CS" sz="2000" dirty="0" smtClean="0"/>
              <a:t>- </a:t>
            </a:r>
            <a:r>
              <a:rPr lang="sr-Cyrl-CS" sz="2000" dirty="0" smtClean="0"/>
              <a:t>научн</a:t>
            </a:r>
            <a:r>
              <a:rPr lang="en-US" sz="2000" dirty="0" smtClean="0"/>
              <a:t>o</a:t>
            </a:r>
            <a:r>
              <a:rPr lang="sr-Cyrl-CS" sz="2000" dirty="0" smtClean="0"/>
              <a:t>популарн</a:t>
            </a:r>
            <a:r>
              <a:rPr lang="en-US" sz="2000" dirty="0" smtClean="0"/>
              <a:t>a</a:t>
            </a:r>
            <a:r>
              <a:rPr lang="sr-Cyrl-CS" sz="2000" dirty="0" smtClean="0"/>
              <a:t> </a:t>
            </a:r>
            <a:r>
              <a:rPr lang="sr-Cyrl-CS" sz="2000" dirty="0" smtClean="0"/>
              <a:t>драма</a:t>
            </a:r>
            <a:endParaRPr lang="en-US" sz="2000" dirty="0">
              <a:latin typeface="Brush Script MT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1143000"/>
            <a:ext cx="670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CS" sz="1600" dirty="0" smtClean="0"/>
              <a:t>	</a:t>
            </a:r>
            <a:r>
              <a:rPr lang="sr-Cyrl-CS" sz="1600" dirty="0" smtClean="0">
                <a:latin typeface="Calibri" pitchFamily="34" charset="0"/>
              </a:rPr>
              <a:t>Математичку драму </a:t>
            </a:r>
            <a:r>
              <a:rPr lang="en-US" sz="1600" dirty="0" smtClean="0">
                <a:latin typeface="Calibri" pitchFamily="34" charset="0"/>
              </a:rPr>
              <a:t>“</a:t>
            </a:r>
            <a:r>
              <a:rPr lang="sr-Cyrl-CS" sz="1600" dirty="0" smtClean="0">
                <a:latin typeface="Calibri" pitchFamily="34" charset="0"/>
              </a:rPr>
              <a:t>Астрономски трилер</a:t>
            </a:r>
            <a:r>
              <a:rPr lang="en-US" sz="1600" dirty="0" smtClean="0">
                <a:latin typeface="Calibri" pitchFamily="34" charset="0"/>
              </a:rPr>
              <a:t>”</a:t>
            </a:r>
            <a:r>
              <a:rPr lang="sr-Cyrl-CS" sz="1600" dirty="0" smtClean="0">
                <a:latin typeface="Calibri" pitchFamily="34" charset="0"/>
              </a:rPr>
              <a:t> написали су наставници, а на основу књижевног дела нашег великог научника Милутина Миланковића. Основна идеја и иновација у овоме раду је </a:t>
            </a:r>
            <a:r>
              <a:rPr lang="sr-Cyrl-CS" sz="1600" b="1" dirty="0" smtClean="0">
                <a:latin typeface="Calibri" pitchFamily="34" charset="0"/>
              </a:rPr>
              <a:t>екранизација наставних општеобразовних садржаја на научнопопуларан начин, </a:t>
            </a:r>
            <a:r>
              <a:rPr lang="sr-Cyrl-CS" sz="1600" dirty="0" smtClean="0">
                <a:latin typeface="Calibri" pitchFamily="34" charset="0"/>
              </a:rPr>
              <a:t>по угледу на савремене трендове у едукацији, уз активно учешће ученика у припреми наставе.</a:t>
            </a:r>
          </a:p>
          <a:p>
            <a:pPr algn="just"/>
            <a:r>
              <a:rPr lang="sr-Cyrl-CS" sz="2000" dirty="0" smtClean="0">
                <a:latin typeface="Calibri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2849940"/>
            <a:ext cx="65532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CS" sz="1600" b="1" u="sng" dirty="0" smtClean="0">
                <a:latin typeface="Calibri" pitchFamily="34" charset="0"/>
              </a:rPr>
              <a:t>1.ЧАС</a:t>
            </a:r>
            <a:r>
              <a:rPr lang="sr-Cyrl-CS" sz="1600" b="1" dirty="0" smtClean="0">
                <a:latin typeface="Calibri" pitchFamily="34" charset="0"/>
              </a:rPr>
              <a:t>: </a:t>
            </a:r>
            <a:r>
              <a:rPr lang="sr-Cyrl-CS" sz="1600" dirty="0" smtClean="0">
                <a:latin typeface="Calibri" pitchFamily="34" charset="0"/>
              </a:rPr>
              <a:t>Упознавање ученика са садржајем драме, коришћењем презентације за час, на чијем моделу се ученик под руководством наставника </a:t>
            </a:r>
            <a:r>
              <a:rPr lang="sr-Cyrl-CS" sz="1600" b="1" dirty="0" smtClean="0">
                <a:latin typeface="Calibri" pitchFamily="34" charset="0"/>
              </a:rPr>
              <a:t>подстиче на анализу (не)критичког мишљења. </a:t>
            </a:r>
          </a:p>
          <a:p>
            <a:pPr algn="just"/>
            <a:endParaRPr lang="sr-Cyrl-CS" sz="2000" dirty="0" smtClean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7400" y="4038600"/>
            <a:ext cx="662940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CS" sz="1600" b="1" u="sng" dirty="0" smtClean="0">
                <a:latin typeface="Calibri" pitchFamily="34" charset="0"/>
              </a:rPr>
              <a:t>2. ЧАС</a:t>
            </a:r>
            <a:r>
              <a:rPr lang="sr-Cyrl-CS" sz="1600" b="1" dirty="0" smtClean="0">
                <a:latin typeface="Calibri" pitchFamily="34" charset="0"/>
              </a:rPr>
              <a:t>:   </a:t>
            </a:r>
            <a:r>
              <a:rPr lang="sr-Cyrl-CS" sz="1600" dirty="0" smtClean="0">
                <a:latin typeface="Calibri" pitchFamily="34" charset="0"/>
              </a:rPr>
              <a:t>Ученику се презентују раније припремљени, визуализовани наставни садржаји у виду представе и стрипа.</a:t>
            </a:r>
          </a:p>
          <a:p>
            <a:pPr algn="just"/>
            <a:endParaRPr lang="en-US" sz="900" dirty="0" smtClean="0">
              <a:latin typeface="Calibri" pitchFamily="34" charset="0"/>
            </a:endParaRPr>
          </a:p>
          <a:p>
            <a:pPr algn="just"/>
            <a:r>
              <a:rPr lang="sr-Cyrl-CS" sz="1100" dirty="0" smtClean="0">
                <a:latin typeface="Calibri" pitchFamily="34" charset="0"/>
                <a:hlinkClick r:id="rId3"/>
              </a:rPr>
              <a:t>Линк</a:t>
            </a:r>
            <a:r>
              <a:rPr lang="sr-Cyrl-CS" sz="1600" dirty="0" smtClean="0">
                <a:latin typeface="Calibri" pitchFamily="34" charset="0"/>
                <a:hlinkClick r:id="rId3"/>
              </a:rPr>
              <a:t> </a:t>
            </a:r>
            <a:r>
              <a:rPr lang="sr-Cyrl-CS" sz="1600" b="1" dirty="0" smtClean="0">
                <a:latin typeface="Calibri" pitchFamily="34" charset="0"/>
                <a:hlinkClick r:id="rId3"/>
              </a:rPr>
              <a:t>Представа </a:t>
            </a:r>
            <a:r>
              <a:rPr lang="en-US" sz="1600" b="1" dirty="0" smtClean="0">
                <a:latin typeface="Calibri" pitchFamily="34" charset="0"/>
                <a:hlinkClick r:id="rId3"/>
              </a:rPr>
              <a:t>“</a:t>
            </a:r>
            <a:r>
              <a:rPr lang="sr-Cyrl-CS" sz="1600" b="1" dirty="0" smtClean="0">
                <a:latin typeface="Calibri" pitchFamily="34" charset="0"/>
                <a:hlinkClick r:id="rId3"/>
              </a:rPr>
              <a:t>Астрономски трилер</a:t>
            </a:r>
            <a:r>
              <a:rPr lang="en-US" sz="1600" b="1" dirty="0" smtClean="0">
                <a:latin typeface="Calibri" pitchFamily="34" charset="0"/>
                <a:hlinkClick r:id="rId3"/>
              </a:rPr>
              <a:t>“</a:t>
            </a:r>
            <a:r>
              <a:rPr lang="sr-Cyrl-CS" sz="1600" b="1" dirty="0" smtClean="0">
                <a:latin typeface="Calibri" pitchFamily="34" charset="0"/>
                <a:hlinkClick r:id="rId3"/>
              </a:rPr>
              <a:t> </a:t>
            </a:r>
            <a:r>
              <a:rPr lang="sr-Cyrl-CS" sz="1600" dirty="0" smtClean="0">
                <a:latin typeface="Calibri" pitchFamily="34" charset="0"/>
              </a:rPr>
              <a:t>/ </a:t>
            </a:r>
            <a:r>
              <a:rPr lang="sr-Cyrl-CS" sz="1100" dirty="0" smtClean="0">
                <a:latin typeface="Calibri" pitchFamily="34" charset="0"/>
                <a:hlinkClick r:id="rId4"/>
              </a:rPr>
              <a:t>Линк</a:t>
            </a:r>
            <a:r>
              <a:rPr lang="sr-Cyrl-CS" sz="1600" dirty="0" smtClean="0">
                <a:latin typeface="Calibri" pitchFamily="34" charset="0"/>
                <a:hlinkClick r:id="rId4"/>
              </a:rPr>
              <a:t> </a:t>
            </a:r>
            <a:r>
              <a:rPr lang="sr-Cyrl-CS" sz="1600" b="1" dirty="0" smtClean="0">
                <a:latin typeface="Calibri" pitchFamily="34" charset="0"/>
                <a:hlinkClick r:id="rId4"/>
              </a:rPr>
              <a:t>Стрип </a:t>
            </a:r>
            <a:r>
              <a:rPr lang="en-US" sz="1600" b="1" dirty="0" smtClean="0">
                <a:latin typeface="Calibri" pitchFamily="34" charset="0"/>
                <a:hlinkClick r:id="rId4"/>
              </a:rPr>
              <a:t>“</a:t>
            </a:r>
            <a:r>
              <a:rPr lang="sr-Cyrl-CS" sz="1600" b="1" dirty="0" smtClean="0">
                <a:latin typeface="Calibri" pitchFamily="34" charset="0"/>
                <a:hlinkClick r:id="rId4"/>
              </a:rPr>
              <a:t>Астрономски трилер</a:t>
            </a:r>
            <a:r>
              <a:rPr lang="en-US" sz="1600" b="1" dirty="0" smtClean="0">
                <a:latin typeface="Calibri" pitchFamily="34" charset="0"/>
                <a:hlinkClick r:id="rId4"/>
              </a:rPr>
              <a:t>“</a:t>
            </a:r>
            <a:r>
              <a:rPr lang="sr-Cyrl-CS" sz="1600" b="1" dirty="0" smtClean="0">
                <a:latin typeface="Calibri" pitchFamily="34" charset="0"/>
                <a:hlinkClick r:id="rId4"/>
              </a:rPr>
              <a:t> </a:t>
            </a:r>
            <a:endParaRPr lang="en-US" sz="1600" b="1" dirty="0" smtClean="0">
              <a:latin typeface="Calibri" pitchFamily="34" charset="0"/>
            </a:endParaRPr>
          </a:p>
          <a:p>
            <a:pPr algn="r"/>
            <a:r>
              <a:rPr lang="en-GB" sz="1000" b="1" dirty="0" smtClean="0">
                <a:latin typeface="Calibri" pitchFamily="34" charset="0"/>
                <a:hlinkClick r:id="rId3"/>
              </a:rPr>
              <a:t>http://vimeo.com/38085184</a:t>
            </a:r>
            <a:r>
              <a:rPr lang="en-GB" sz="1000" b="1" u="sng" dirty="0" smtClean="0">
                <a:solidFill>
                  <a:schemeClr val="accent2">
                    <a:lumMod val="25000"/>
                  </a:schemeClr>
                </a:solidFill>
                <a:latin typeface="Calibri" pitchFamily="34" charset="0"/>
                <a:hlinkClick r:id="rId4"/>
              </a:rPr>
              <a:t>/ http://www.mediafire.com/file/en90mjnr91rhsri/STRIP.pdf</a:t>
            </a:r>
            <a:endParaRPr lang="sr-Cyrl-CS" sz="1600" b="1" u="sng" dirty="0" smtClean="0">
              <a:solidFill>
                <a:schemeClr val="accent2">
                  <a:lumMod val="25000"/>
                </a:schemeClr>
              </a:solidFill>
              <a:latin typeface="Calibri" pitchFamily="34" charset="0"/>
            </a:endParaRPr>
          </a:p>
          <a:p>
            <a:pPr algn="just"/>
            <a:endParaRPr lang="sr-Cyrl-CS" sz="2000" dirty="0" smtClean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475982"/>
            <a:ext cx="6781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CS" sz="1600" b="1" u="sng" dirty="0" smtClean="0">
                <a:latin typeface="Calibri" pitchFamily="34" charset="0"/>
              </a:rPr>
              <a:t>3. ЧАС</a:t>
            </a:r>
            <a:r>
              <a:rPr lang="sr-Cyrl-CS" sz="1600" b="1" dirty="0" smtClean="0">
                <a:latin typeface="Calibri" pitchFamily="34" charset="0"/>
              </a:rPr>
              <a:t>: </a:t>
            </a:r>
            <a:r>
              <a:rPr lang="sr-Cyrl-CS" sz="1600" dirty="0" smtClean="0">
                <a:latin typeface="Calibri" pitchFamily="34" charset="0"/>
              </a:rPr>
              <a:t>Основна нит драме, на коју наставник указује, анализира и дискутује са ученицима, је миленијумска борба између догматског (некритичког мишљења) и научног (критичког) мишљења и њихове последице. </a:t>
            </a:r>
            <a:r>
              <a:rPr lang="sr-Cyrl-CS" sz="1600" u="sng" dirty="0" smtClean="0">
                <a:latin typeface="Calibri" pitchFamily="34" charset="0"/>
              </a:rPr>
              <a:t>Критичко мишљење се у образовном процесу учи и васпитава. </a:t>
            </a:r>
            <a:endParaRPr lang="en-US" sz="1600" u="sng" dirty="0">
              <a:latin typeface="Calibri" pitchFamily="34" charset="0"/>
            </a:endParaRPr>
          </a:p>
        </p:txBody>
      </p:sp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467600" y="3552825"/>
          <a:ext cx="914400" cy="714375"/>
        </p:xfrm>
        <a:graphic>
          <a:graphicData uri="http://schemas.openxmlformats.org/presentationml/2006/ole">
            <p:oleObj spid="_x0000_s90114" name="Presentation" showAsIcon="1" r:id="rId5" imgW="914400" imgH="7142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158</Words>
  <Application>Microsoft Office PowerPoint</Application>
  <PresentationFormat>On-screen Show (4:3)</PresentationFormat>
  <Paragraphs>38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Notes design template</vt:lpstr>
      <vt:lpstr>Microsoft Office Word 97 - 2003 Document</vt:lpstr>
      <vt:lpstr>Microsoft Office PowerPoint Presentation</vt:lpstr>
      <vt:lpstr>Slide 1</vt:lpstr>
      <vt:lpstr>Астрономски трилер - научнoпопуларнa драма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Dragojlovic</dc:creator>
  <cp:lastModifiedBy> </cp:lastModifiedBy>
  <cp:revision>223</cp:revision>
  <dcterms:created xsi:type="dcterms:W3CDTF">2012-02-03T17:23:27Z</dcterms:created>
  <dcterms:modified xsi:type="dcterms:W3CDTF">2012-03-09T19:34:01Z</dcterms:modified>
</cp:coreProperties>
</file>